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62" r:id="rId2"/>
  </p:sldMasterIdLst>
  <p:notesMasterIdLst>
    <p:notesMasterId r:id="rId55"/>
  </p:notesMasterIdLst>
  <p:sldIdLst>
    <p:sldId id="437" r:id="rId3"/>
    <p:sldId id="438" r:id="rId4"/>
    <p:sldId id="439" r:id="rId5"/>
    <p:sldId id="440" r:id="rId6"/>
    <p:sldId id="441" r:id="rId7"/>
    <p:sldId id="442" r:id="rId8"/>
    <p:sldId id="443" r:id="rId9"/>
    <p:sldId id="444" r:id="rId10"/>
    <p:sldId id="445" r:id="rId11"/>
    <p:sldId id="463" r:id="rId12"/>
    <p:sldId id="462" r:id="rId13"/>
    <p:sldId id="449" r:id="rId14"/>
    <p:sldId id="460" r:id="rId15"/>
    <p:sldId id="461" r:id="rId16"/>
    <p:sldId id="466" r:id="rId17"/>
    <p:sldId id="448" r:id="rId18"/>
    <p:sldId id="457" r:id="rId19"/>
    <p:sldId id="458" r:id="rId20"/>
    <p:sldId id="459" r:id="rId21"/>
    <p:sldId id="467" r:id="rId22"/>
    <p:sldId id="469" r:id="rId23"/>
    <p:sldId id="455" r:id="rId24"/>
    <p:sldId id="446" r:id="rId25"/>
    <p:sldId id="465" r:id="rId26"/>
    <p:sldId id="456" r:id="rId27"/>
    <p:sldId id="485" r:id="rId28"/>
    <p:sldId id="464" r:id="rId29"/>
    <p:sldId id="486" r:id="rId30"/>
    <p:sldId id="470" r:id="rId31"/>
    <p:sldId id="471" r:id="rId32"/>
    <p:sldId id="472" r:id="rId33"/>
    <p:sldId id="473" r:id="rId34"/>
    <p:sldId id="474" r:id="rId35"/>
    <p:sldId id="476" r:id="rId36"/>
    <p:sldId id="475" r:id="rId37"/>
    <p:sldId id="477" r:id="rId38"/>
    <p:sldId id="478" r:id="rId39"/>
    <p:sldId id="479" r:id="rId40"/>
    <p:sldId id="480" r:id="rId41"/>
    <p:sldId id="481" r:id="rId42"/>
    <p:sldId id="482" r:id="rId43"/>
    <p:sldId id="483" r:id="rId44"/>
    <p:sldId id="484" r:id="rId45"/>
    <p:sldId id="435" r:id="rId46"/>
    <p:sldId id="416" r:id="rId47"/>
    <p:sldId id="417" r:id="rId48"/>
    <p:sldId id="394" r:id="rId49"/>
    <p:sldId id="396" r:id="rId50"/>
    <p:sldId id="398" r:id="rId51"/>
    <p:sldId id="401" r:id="rId52"/>
    <p:sldId id="402" r:id="rId53"/>
    <p:sldId id="404" r:id="rId54"/>
  </p:sldIdLst>
  <p:sldSz cx="12192000" cy="6858000"/>
  <p:notesSz cx="6889750" cy="960755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신버전" id="{72A80C9D-AF75-4AD8-82C8-5E1ACDE2C09B}">
          <p14:sldIdLst>
            <p14:sldId id="437"/>
            <p14:sldId id="438"/>
          </p14:sldIdLst>
        </p14:section>
        <p14:section name="간략 소개" id="{67E432AE-B4B2-42A8-9F6A-637AF1F1F0FC}">
          <p14:sldIdLst>
            <p14:sldId id="439"/>
          </p14:sldIdLst>
        </p14:section>
        <p14:section name="장르 소개" id="{DA4974A5-F9DF-4E97-AC6C-FA9BAD90A5E1}">
          <p14:sldIdLst>
            <p14:sldId id="440"/>
            <p14:sldId id="441"/>
            <p14:sldId id="442"/>
            <p14:sldId id="443"/>
            <p14:sldId id="444"/>
            <p14:sldId id="445"/>
            <p14:sldId id="463"/>
          </p14:sldIdLst>
        </p14:section>
        <p14:section name="기획 내용" id="{5CCFAFC4-2901-4247-81AD-3015728D5A62}">
          <p14:sldIdLst>
            <p14:sldId id="462"/>
            <p14:sldId id="449"/>
            <p14:sldId id="460"/>
            <p14:sldId id="461"/>
            <p14:sldId id="466"/>
            <p14:sldId id="448"/>
            <p14:sldId id="457"/>
            <p14:sldId id="458"/>
            <p14:sldId id="459"/>
            <p14:sldId id="467"/>
            <p14:sldId id="469"/>
            <p14:sldId id="455"/>
            <p14:sldId id="446"/>
            <p14:sldId id="465"/>
            <p14:sldId id="456"/>
            <p14:sldId id="485"/>
            <p14:sldId id="464"/>
            <p14:sldId id="486"/>
            <p14:sldId id="470"/>
          </p14:sldIdLst>
        </p14:section>
        <p14:section name="미 수정 구간" id="{BF4F05BE-45A2-4705-9678-C7F9D6421C70}">
          <p14:sldIdLst>
            <p14:sldId id="471"/>
            <p14:sldId id="472"/>
            <p14:sldId id="473"/>
            <p14:sldId id="474"/>
            <p14:sldId id="476"/>
            <p14:sldId id="475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</p14:sldIdLst>
        </p14:section>
        <p14:section name="구버전" id="{0E044872-10BC-4E54-A6E9-2ACD0C33FE1F}">
          <p14:sldIdLst>
            <p14:sldId id="435"/>
            <p14:sldId id="416"/>
            <p14:sldId id="417"/>
            <p14:sldId id="394"/>
            <p14:sldId id="396"/>
            <p14:sldId id="398"/>
            <p14:sldId id="401"/>
            <p14:sldId id="402"/>
            <p14:sldId id="4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7C5B0A"/>
    <a:srgbClr val="FF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419" autoAdjust="0"/>
  </p:normalViewPr>
  <p:slideViewPr>
    <p:cSldViewPr snapToGrid="0" showGuides="1">
      <p:cViewPr varScale="1">
        <p:scale>
          <a:sx n="99" d="100"/>
          <a:sy n="99" d="100"/>
        </p:scale>
        <p:origin x="228" y="48"/>
      </p:cViewPr>
      <p:guideLst>
        <p:guide orient="horz" pos="2137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482046"/>
          </a:xfrm>
          <a:prstGeom prst="rect">
            <a:avLst/>
          </a:prstGeom>
        </p:spPr>
        <p:txBody>
          <a:bodyPr vert="horz" lIns="94265" tIns="47133" rIns="94265" bIns="4713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482046"/>
          </a:xfrm>
          <a:prstGeom prst="rect">
            <a:avLst/>
          </a:prstGeom>
        </p:spPr>
        <p:txBody>
          <a:bodyPr vert="horz" lIns="94265" tIns="47133" rIns="94265" bIns="4713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2019-12-29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63563" y="1201738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65" tIns="47133" rIns="94265" bIns="47133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975" y="4623633"/>
            <a:ext cx="5511800" cy="3782973"/>
          </a:xfrm>
          <a:prstGeom prst="rect">
            <a:avLst/>
          </a:prstGeom>
        </p:spPr>
        <p:txBody>
          <a:bodyPr vert="horz" lIns="94265" tIns="47133" rIns="94265" bIns="47133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5506"/>
            <a:ext cx="2985558" cy="482045"/>
          </a:xfrm>
          <a:prstGeom prst="rect">
            <a:avLst/>
          </a:prstGeom>
        </p:spPr>
        <p:txBody>
          <a:bodyPr vert="horz" lIns="94265" tIns="47133" rIns="94265" bIns="4713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02597" y="9125506"/>
            <a:ext cx="2985558" cy="482045"/>
          </a:xfrm>
          <a:prstGeom prst="rect">
            <a:avLst/>
          </a:prstGeom>
        </p:spPr>
        <p:txBody>
          <a:bodyPr vert="horz" lIns="94265" tIns="47133" rIns="94265" bIns="4713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477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775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613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0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980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670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26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813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95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48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fi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8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136307"/>
            <a:ext cx="5625376" cy="31362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136307"/>
            <a:ext cx="5624945" cy="31362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88042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88042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877268A-4AA3-4C3D-8E87-8FD73D42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6CE72F60-D733-4563-8828-E54552C6C9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94964191-C367-4F40-B861-F3A9DF069F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t="2686" r="11935" b="2750"/>
          <a:stretch/>
        </p:blipFill>
        <p:spPr>
          <a:xfrm>
            <a:off x="6515100" y="4639"/>
            <a:ext cx="5676900" cy="6853359"/>
          </a:xfrm>
          <a:prstGeom prst="rect">
            <a:avLst/>
          </a:prstGeom>
        </p:spPr>
      </p:pic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490CBD2E-FCA9-4A97-A28A-E523CEFBE938}"/>
              </a:ext>
            </a:extLst>
          </p:cNvPr>
          <p:cNvSpPr/>
          <p:nvPr userDrawn="1"/>
        </p:nvSpPr>
        <p:spPr>
          <a:xfrm>
            <a:off x="0" y="-3532"/>
            <a:ext cx="9544050" cy="6861532"/>
          </a:xfrm>
          <a:prstGeom prst="parallelogram">
            <a:avLst>
              <a:gd name="adj" fmla="val 43046"/>
            </a:avLst>
          </a:prstGeom>
          <a:solidFill>
            <a:srgbClr val="7C5B0A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6F2A3F-5971-443F-B165-25CFF8E579D3}"/>
              </a:ext>
            </a:extLst>
          </p:cNvPr>
          <p:cNvSpPr/>
          <p:nvPr userDrawn="1"/>
        </p:nvSpPr>
        <p:spPr>
          <a:xfrm>
            <a:off x="0" y="-3534"/>
            <a:ext cx="2952750" cy="6861532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" y="2030596"/>
            <a:ext cx="7939087" cy="1556987"/>
          </a:xfrm>
          <a:prstGeom prst="rect">
            <a:avLst/>
          </a:prstGeom>
        </p:spPr>
        <p:txBody>
          <a:bodyPr anchor="ctr"/>
          <a:lstStyle>
            <a:lvl1pPr marL="361950" indent="-361950" algn="l">
              <a:lnSpc>
                <a:spcPct val="150000"/>
              </a:lnSpc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A665C1-07B8-41CD-90E9-33EFD8691CE1}"/>
              </a:ext>
            </a:extLst>
          </p:cNvPr>
          <p:cNvGrpSpPr/>
          <p:nvPr userDrawn="1"/>
        </p:nvGrpSpPr>
        <p:grpSpPr>
          <a:xfrm>
            <a:off x="0" y="-127242"/>
            <a:ext cx="1971675" cy="1378192"/>
            <a:chOff x="-1" y="-290283"/>
            <a:chExt cx="4339773" cy="3033482"/>
          </a:xfrm>
        </p:grpSpPr>
        <p:pic>
          <p:nvPicPr>
            <p:cNvPr id="7" name="Picture 2" descr="b, gear icon">
              <a:extLst>
                <a:ext uri="{FF2B5EF4-FFF2-40B4-BE49-F238E27FC236}">
                  <a16:creationId xmlns:a16="http://schemas.microsoft.com/office/drawing/2014/main" id="{4E286B9D-C87F-4663-A0A7-650CEFA71E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1930400" y="-290283"/>
              <a:ext cx="2409372" cy="2409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, gear icon">
              <a:extLst>
                <a:ext uri="{FF2B5EF4-FFF2-40B4-BE49-F238E27FC236}">
                  <a16:creationId xmlns:a16="http://schemas.microsoft.com/office/drawing/2014/main" id="{8BF9BE8F-9D3E-466D-9064-FA3D51EB859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436" r="50000"/>
            <a:stretch/>
          </p:blipFill>
          <p:spPr bwMode="auto">
            <a:xfrm rot="5400000" flipH="1" flipV="1">
              <a:off x="125207" y="-125210"/>
              <a:ext cx="2743201" cy="2993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5400000" flipH="1" flipV="1">
            <a:off x="-11248" y="5618030"/>
            <a:ext cx="1260743" cy="123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" y="3587750"/>
            <a:ext cx="6734175" cy="450850"/>
          </a:xfrm>
          <a:prstGeom prst="rect">
            <a:avLst/>
          </a:prstGeom>
        </p:spPr>
        <p:txBody>
          <a:bodyPr anchor="ctr"/>
          <a:lstStyle>
            <a:lvl1pPr marL="361950" indent="-361950" algn="l">
              <a:lnSpc>
                <a:spcPct val="15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490CBD2E-FCA9-4A97-A28A-E523CEFBE938}"/>
              </a:ext>
            </a:extLst>
          </p:cNvPr>
          <p:cNvSpPr/>
          <p:nvPr userDrawn="1"/>
        </p:nvSpPr>
        <p:spPr>
          <a:xfrm>
            <a:off x="0" y="-3532"/>
            <a:ext cx="3514725" cy="6861532"/>
          </a:xfrm>
          <a:prstGeom prst="parallelogram">
            <a:avLst>
              <a:gd name="adj" fmla="val 43046"/>
            </a:avLst>
          </a:prstGeom>
          <a:solidFill>
            <a:srgbClr val="7C5B0A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042DA3-AF28-4385-BACE-CF7D8CA26E81}"/>
              </a:ext>
            </a:extLst>
          </p:cNvPr>
          <p:cNvSpPr/>
          <p:nvPr userDrawn="1"/>
        </p:nvSpPr>
        <p:spPr>
          <a:xfrm>
            <a:off x="0" y="-3534"/>
            <a:ext cx="1890713" cy="6861532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54397"/>
            <a:ext cx="31242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목차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A665C1-07B8-41CD-90E9-33EFD8691CE1}"/>
              </a:ext>
            </a:extLst>
          </p:cNvPr>
          <p:cNvGrpSpPr/>
          <p:nvPr userDrawn="1"/>
        </p:nvGrpSpPr>
        <p:grpSpPr>
          <a:xfrm>
            <a:off x="646" y="-182838"/>
            <a:ext cx="2673498" cy="1868763"/>
            <a:chOff x="-1" y="-290283"/>
            <a:chExt cx="4339773" cy="3033482"/>
          </a:xfrm>
        </p:grpSpPr>
        <p:pic>
          <p:nvPicPr>
            <p:cNvPr id="7" name="Picture 2" descr="b, gear icon">
              <a:extLst>
                <a:ext uri="{FF2B5EF4-FFF2-40B4-BE49-F238E27FC236}">
                  <a16:creationId xmlns:a16="http://schemas.microsoft.com/office/drawing/2014/main" id="{4E286B9D-C87F-4663-A0A7-650CEFA71E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1930400" y="-290283"/>
              <a:ext cx="2409372" cy="2409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, gear icon">
              <a:extLst>
                <a:ext uri="{FF2B5EF4-FFF2-40B4-BE49-F238E27FC236}">
                  <a16:creationId xmlns:a16="http://schemas.microsoft.com/office/drawing/2014/main" id="{8BF9BE8F-9D3E-466D-9064-FA3D51EB859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436" r="50000"/>
            <a:stretch/>
          </p:blipFill>
          <p:spPr bwMode="auto">
            <a:xfrm rot="5400000" flipH="1" flipV="1">
              <a:off x="125207" y="-125210"/>
              <a:ext cx="2743201" cy="2993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9331568" y="4048604"/>
            <a:ext cx="2860431" cy="280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A4AB328-53D1-4187-A2C0-1799CB6A9C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3824" y="790575"/>
            <a:ext cx="6143625" cy="5057775"/>
          </a:xfrm>
          <a:prstGeom prst="rect">
            <a:avLst/>
          </a:prstGeom>
        </p:spPr>
        <p:txBody>
          <a:bodyPr anchor="ctr"/>
          <a:lstStyle>
            <a:lvl1pPr marL="361950" indent="-361950">
              <a:lnSpc>
                <a:spcPct val="150000"/>
              </a:lnSpc>
              <a:defRPr sz="2400" b="1"/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7234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22D7EF-469B-430C-954B-80984AA4A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A1FE65E7-E1DA-4A71-BD13-09C943EBED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790434"/>
            <a:ext cx="5562602" cy="25651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786213"/>
            <a:ext cx="5562600" cy="5503492"/>
          </a:xfrm>
          <a:prstGeom prst="rect">
            <a:avLst/>
          </a:prstGeom>
        </p:spPr>
        <p:txBody>
          <a:bodyPr anchor="ctr"/>
          <a:lstStyle>
            <a:lvl1pPr marL="180975" indent="-180975">
              <a:lnSpc>
                <a:spcPct val="150000"/>
              </a:lnSpc>
              <a:defRPr sz="1200"/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F1EC9A-EEE8-4978-BE30-62DA4F4D6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3E9A9133-CA7F-47D1-8AB3-A4EDD6F05A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F6FD53-55A5-490C-85EB-FC4164AC070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7199" y="3515556"/>
            <a:ext cx="5562602" cy="2767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4505"/>
            <a:ext cx="5562601" cy="24105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429000"/>
            <a:ext cx="11277603" cy="2786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810537"/>
            <a:ext cx="5562601" cy="24105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69FA7F-9E17-4869-8534-C04F7BB8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E30CFF09-1816-4A06-B7CF-65D89AB48A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786213"/>
            <a:ext cx="11315700" cy="54966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312FC0-96D3-4AEF-BA1F-389956C6C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8F045261-3098-4A51-9776-B47D233213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290" y="786212"/>
            <a:ext cx="11314630" cy="54966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4C43248-9E75-495A-BEFC-818CE8C66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3697197"/>
            <a:ext cx="11315700" cy="24877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789075"/>
            <a:ext cx="11315700" cy="27366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4ACC7EF-EFDF-4514-BD67-767C999A1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5F7CD258-27C4-49C6-924F-0D29CBC6D2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FF19A-134B-46BA-AA3E-4F53D22C0021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b, gear icon">
            <a:extLst>
              <a:ext uri="{FF2B5EF4-FFF2-40B4-BE49-F238E27FC236}">
                <a16:creationId xmlns:a16="http://schemas.microsoft.com/office/drawing/2014/main" id="{08296E8C-F3BE-471E-A632-E66E2DDA49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, gear icon">
            <a:extLst>
              <a:ext uri="{FF2B5EF4-FFF2-40B4-BE49-F238E27FC236}">
                <a16:creationId xmlns:a16="http://schemas.microsoft.com/office/drawing/2014/main" id="{81973CD5-DC9E-43C6-B9AB-92D95D4A77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, gear icon">
            <a:extLst>
              <a:ext uri="{FF2B5EF4-FFF2-40B4-BE49-F238E27FC236}">
                <a16:creationId xmlns:a16="http://schemas.microsoft.com/office/drawing/2014/main" id="{A456BC38-C059-422F-90E5-78ECA0EB93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5pPr>
      <a:lvl6pPr marL="73151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6pPr>
      <a:lvl7pPr marL="146302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7pPr>
      <a:lvl8pPr marL="2194538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8pPr>
      <a:lvl9pPr marL="2926051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65755" indent="-365755" algn="l" rtl="0" eaLnBrk="0" fontAlgn="base" latinLnBrk="1" hangingPunct="0">
        <a:lnSpc>
          <a:spcPct val="90000"/>
        </a:lnSpc>
        <a:spcBef>
          <a:spcPts val="1600"/>
        </a:spcBef>
        <a:spcAft>
          <a:spcPct val="0"/>
        </a:spcAft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68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81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560294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291806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4023319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32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345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858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13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26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3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5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64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77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8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0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0"/>
            <a:ext cx="12192000" cy="546100"/>
          </a:xfrm>
          <a:prstGeom prst="rect">
            <a:avLst/>
          </a:prstGeom>
          <a:solidFill>
            <a:srgbClr val="FFE69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C7A21EFA-D980-4396-AD75-2449A39A9F6D}"/>
              </a:ext>
            </a:extLst>
          </p:cNvPr>
          <p:cNvSpPr/>
          <p:nvPr userDrawn="1"/>
        </p:nvSpPr>
        <p:spPr>
          <a:xfrm rot="10800000">
            <a:off x="0" y="-1"/>
            <a:ext cx="3683236" cy="692210"/>
          </a:xfrm>
          <a:prstGeom prst="flowChartManualInput">
            <a:avLst/>
          </a:prstGeom>
          <a:solidFill>
            <a:srgbClr val="7C5B0A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95934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5" r="50000" b="9239"/>
          <a:stretch/>
        </p:blipFill>
        <p:spPr bwMode="auto">
          <a:xfrm rot="10800000" flipH="1" flipV="1">
            <a:off x="11589586" y="1"/>
            <a:ext cx="602414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4109" y="2709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273C4ED-B648-486A-8084-19EF6BF94884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39D37A1-0001-4497-8DE1-6E64936E20F2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6C932F9-309C-4B83-92A5-577E0EB4F91E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4133303-877D-4501-A5E4-A886A4FE1E0C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9" r:id="rId3"/>
    <p:sldLayoutId id="2147483766" r:id="rId4"/>
    <p:sldLayoutId id="2147483791" r:id="rId5"/>
    <p:sldLayoutId id="2147483792" r:id="rId6"/>
    <p:sldLayoutId id="2147483764" r:id="rId7"/>
    <p:sldLayoutId id="2147483793" r:id="rId8"/>
    <p:sldLayoutId id="2147483794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0CE46-0264-451D-B92A-6A867BB4F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603" y="2030596"/>
            <a:ext cx="7939087" cy="1556987"/>
          </a:xfrm>
        </p:spPr>
        <p:txBody>
          <a:bodyPr/>
          <a:lstStyle/>
          <a:p>
            <a:r>
              <a:rPr lang="ko-KR" altLang="en-US" dirty="0"/>
              <a:t>모바일로 가볍게 즐기는 </a:t>
            </a:r>
            <a:r>
              <a:rPr lang="en-US" altLang="ko-KR" dirty="0"/>
              <a:t>‘</a:t>
            </a:r>
            <a:r>
              <a:rPr lang="ko-KR" altLang="en-US" dirty="0"/>
              <a:t>로그 라이트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430FDF-112F-4DFF-B401-617C6E6E51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774" y="3587750"/>
            <a:ext cx="6734175" cy="450850"/>
          </a:xfrm>
        </p:spPr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 </a:t>
            </a:r>
            <a:r>
              <a:rPr lang="en-US" altLang="ko-KR" dirty="0"/>
              <a:t>(3.5)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257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02BCBFF3-37EA-4148-A0C0-4D3F02AA75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183997"/>
              </p:ext>
            </p:extLst>
          </p:nvPr>
        </p:nvGraphicFramePr>
        <p:xfrm>
          <a:off x="419100" y="3640138"/>
          <a:ext cx="11315700" cy="26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125">
                  <a:extLst>
                    <a:ext uri="{9D8B030D-6E8A-4147-A177-3AD203B41FA5}">
                      <a16:colId xmlns:a16="http://schemas.microsoft.com/office/drawing/2014/main" val="727714455"/>
                    </a:ext>
                  </a:extLst>
                </a:gridCol>
                <a:gridCol w="9553575">
                  <a:extLst>
                    <a:ext uri="{9D8B030D-6E8A-4147-A177-3AD203B41FA5}">
                      <a16:colId xmlns:a16="http://schemas.microsoft.com/office/drawing/2014/main" val="25772608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장르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12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죽음의 페널티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</a:t>
                      </a:r>
                      <a:r>
                        <a:rPr lang="ko-KR" altLang="en-US" sz="1000" dirty="0" err="1"/>
                        <a:t>로그라이크</a:t>
                      </a:r>
                      <a:r>
                        <a:rPr lang="ko-KR" altLang="en-US" sz="1000" dirty="0"/>
                        <a:t> 게임의 경우 사망 시 플레이 기록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캐릭터 성장치 포함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들을 모두 삭제한다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대신 모든 것을 삭제하지 않고 진행한 정도 만큼 재화로 환산해 캐릭터를 육성할 수 이도록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59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랜덤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로그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 err="1"/>
                        <a:t>라이크의</a:t>
                      </a:r>
                      <a:r>
                        <a:rPr lang="ko-KR" altLang="en-US" sz="1000" dirty="0"/>
                        <a:t> 랜덤 생성 방식을 대부분 차용해 활용한다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방의 구조를 미리 제작해 둔 이후 배치될 구조물의 일부를 랜덤하게 배치함으로 환경을 새롭게 변경한다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93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식별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로그 </a:t>
                      </a:r>
                      <a:r>
                        <a:rPr lang="ko-KR" altLang="en-US" sz="1000" dirty="0" err="1"/>
                        <a:t>라이크</a:t>
                      </a:r>
                      <a:r>
                        <a:rPr lang="ko-KR" altLang="en-US" sz="1000" dirty="0"/>
                        <a:t> 게임들과 달리 유저에게 플레이에 도움이 되는 정보를 자주 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식별 요소를 통해 플레이의 속도를 조절하게 되고 직접 플레이를 통한 경험의 축적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학습을 하나의 컨텐츠로 사용한다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608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자원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식량이나 에너지로 자원을 따로 분류하지 않고 캐릭터의 기본 수치인 </a:t>
                      </a:r>
                      <a:r>
                        <a:rPr lang="ko-KR" altLang="en-US" sz="1000" dirty="0" err="1"/>
                        <a:t>마나를</a:t>
                      </a:r>
                      <a:r>
                        <a:rPr lang="ko-KR" altLang="en-US" sz="1000" dirty="0"/>
                        <a:t> 관리하도록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무기를 사용할 때 마다 </a:t>
                      </a:r>
                      <a:r>
                        <a:rPr lang="ko-KR" altLang="en-US" sz="1000" dirty="0" err="1"/>
                        <a:t>마나를</a:t>
                      </a:r>
                      <a:r>
                        <a:rPr lang="ko-KR" altLang="en-US" sz="1000" dirty="0"/>
                        <a:t> 소비하는데 다른 장르의 게임과 달리 일정 시간 지나도 다시 회복되지 않는다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때문에 효율이 좋은 무기를 유저는 자연스레 찾게 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64492"/>
                  </a:ext>
                </a:extLst>
              </a:tr>
            </a:tbl>
          </a:graphicData>
        </a:graphic>
      </p:graphicFrame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EA269C8-D556-477D-808F-9F95539DB1BE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777340457"/>
              </p:ext>
            </p:extLst>
          </p:nvPr>
        </p:nvGraphicFramePr>
        <p:xfrm>
          <a:off x="419100" y="788988"/>
          <a:ext cx="11315700" cy="278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776921125"/>
                    </a:ext>
                  </a:extLst>
                </a:gridCol>
                <a:gridCol w="4248150">
                  <a:extLst>
                    <a:ext uri="{9D8B030D-6E8A-4147-A177-3AD203B41FA5}">
                      <a16:colId xmlns:a16="http://schemas.microsoft.com/office/drawing/2014/main" val="100176239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64377838"/>
                    </a:ext>
                  </a:extLst>
                </a:gridCol>
                <a:gridCol w="4438650">
                  <a:extLst>
                    <a:ext uri="{9D8B030D-6E8A-4147-A177-3AD203B41FA5}">
                      <a16:colId xmlns:a16="http://schemas.microsoft.com/office/drawing/2014/main" val="335824163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간략한 게임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88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싱글 게임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탑 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(SF), 2D,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0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모바일 플랫폼에 부족했던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장르를 플레이하던 유저를 타겟으로 새로운 액션성을 경험하도록 하는 것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 플랫폼에 맞게 조작을 간소화하고 불편한 요소를 최소화 하기 위해 캐릭터 육성을 활용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시간을 조종하는 스킬 액션과 시스템을 통해 차별화 시도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2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착용하는 무기와 무기에 부여하는 특성에 따라 달라지는 액션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438519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9B6B73E5-8DD9-4D5E-9362-62C6E09C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중간 정리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9CD01B-AA6D-422A-8A74-D8B1ED9427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간략한 게임 소개 </a:t>
            </a:r>
            <a:r>
              <a:rPr lang="en-US" altLang="ko-KR" dirty="0"/>
              <a:t>&amp; </a:t>
            </a:r>
            <a:r>
              <a:rPr lang="ko-KR" altLang="en-US" dirty="0"/>
              <a:t>장르 소개</a:t>
            </a:r>
          </a:p>
        </p:txBody>
      </p:sp>
    </p:spTree>
    <p:extLst>
      <p:ext uri="{BB962C8B-B14F-4D97-AF65-F5344CB8AC3E}">
        <p14:creationId xmlns:p14="http://schemas.microsoft.com/office/powerpoint/2010/main" val="3688660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1A21A3C6-2EB1-4353-93AF-B0F7C98F37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6" y="951514"/>
            <a:ext cx="5218628" cy="224352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유저는 </a:t>
            </a:r>
            <a:r>
              <a:rPr lang="ko-KR" altLang="en-US" sz="1400" b="1" dirty="0">
                <a:solidFill>
                  <a:srgbClr val="FF0000"/>
                </a:solidFill>
              </a:rPr>
              <a:t>하나의 캐릭터</a:t>
            </a:r>
            <a:r>
              <a:rPr lang="ko-KR" altLang="en-US" dirty="0"/>
              <a:t>만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캐릭터가 사망하면 </a:t>
            </a:r>
            <a:r>
              <a:rPr lang="ko-KR" altLang="en-US" sz="1400" b="1" dirty="0">
                <a:solidFill>
                  <a:srgbClr val="FF0000"/>
                </a:solidFill>
              </a:rPr>
              <a:t>던전 진행한 정도를 경험치로 환산해 획득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일정 경험치에 도달하면 캐릭터의 레벨이 </a:t>
            </a:r>
            <a:r>
              <a:rPr lang="en-US" altLang="ko-KR" dirty="0"/>
              <a:t>1</a:t>
            </a:r>
            <a:r>
              <a:rPr lang="ko-KR" altLang="en-US" dirty="0"/>
              <a:t>상승한다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레벨 증가할 때 마다 </a:t>
            </a:r>
            <a:r>
              <a:rPr lang="ko-KR" altLang="en-US" sz="1400" b="1" dirty="0" err="1">
                <a:solidFill>
                  <a:srgbClr val="FF0000"/>
                </a:solidFill>
              </a:rPr>
              <a:t>스텟</a:t>
            </a:r>
            <a:r>
              <a:rPr lang="ko-KR" altLang="en-US" sz="1400" b="1" dirty="0">
                <a:solidFill>
                  <a:srgbClr val="FF0000"/>
                </a:solidFill>
              </a:rPr>
              <a:t> 포인트를 </a:t>
            </a:r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ko-KR" altLang="en-US" sz="1400" b="1" dirty="0">
                <a:solidFill>
                  <a:srgbClr val="FF0000"/>
                </a:solidFill>
              </a:rPr>
              <a:t>획득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ko-KR" altLang="en-US" dirty="0" err="1"/>
              <a:t>스텟</a:t>
            </a:r>
            <a:r>
              <a:rPr lang="ko-KR" altLang="en-US" dirty="0"/>
              <a:t> 중 유저가 원하는 </a:t>
            </a:r>
            <a:r>
              <a:rPr lang="ko-KR" altLang="en-US" dirty="0" err="1"/>
              <a:t>스텟을</a:t>
            </a:r>
            <a:r>
              <a:rPr lang="ko-KR" altLang="en-US" dirty="0"/>
              <a:t> 선택해 강화가 가능하다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죽음의 페널티를 약화시켜 보다 </a:t>
            </a:r>
            <a:r>
              <a:rPr lang="ko-KR" altLang="en-US" sz="1400" b="1" dirty="0">
                <a:solidFill>
                  <a:srgbClr val="FF0000"/>
                </a:solidFill>
              </a:rPr>
              <a:t>오랜 시간 게임에 집중해서 플레이 할 수 있도록</a:t>
            </a:r>
            <a:r>
              <a:rPr lang="ko-KR" altLang="en-US" dirty="0"/>
              <a:t> 함</a:t>
            </a:r>
            <a:endParaRPr lang="en-US" altLang="ko-KR" dirty="0"/>
          </a:p>
          <a:p>
            <a:r>
              <a:rPr lang="ko-KR" altLang="en-US" dirty="0"/>
              <a:t>사망하더라도 경험치를 지급함으로 </a:t>
            </a:r>
            <a:r>
              <a:rPr lang="ko-KR" altLang="en-US" sz="1400" b="1" dirty="0">
                <a:solidFill>
                  <a:srgbClr val="FF0000"/>
                </a:solidFill>
              </a:rPr>
              <a:t>계속해서 반복 플레이를 할 목적을 만든다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pic>
        <p:nvPicPr>
          <p:cNvPr id="11" name="내용 개체 틀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01EA0B76-A6F2-4258-BC40-D87DD29D1FE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58" y="3753671"/>
            <a:ext cx="5121084" cy="2292295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E515778-14AB-4D12-B632-E15AFA92F3E8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390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9E0B7D8-77A2-4A19-82EC-B096ABDB7D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7874"/>
            <a:ext cx="5562600" cy="2310801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ko-KR" altLang="en-US" dirty="0" err="1"/>
              <a:t>스텟</a:t>
            </a:r>
            <a:r>
              <a:rPr lang="en-US" altLang="ko-KR" dirty="0"/>
              <a:t>(</a:t>
            </a:r>
            <a:r>
              <a:rPr lang="ko-KR" altLang="en-US" dirty="0"/>
              <a:t>힘</a:t>
            </a:r>
            <a:r>
              <a:rPr lang="en-US" altLang="ko-KR" dirty="0"/>
              <a:t>, </a:t>
            </a: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민첩</a:t>
            </a:r>
            <a:r>
              <a:rPr lang="en-US" altLang="ko-KR" dirty="0"/>
              <a:t>, </a:t>
            </a:r>
            <a:r>
              <a:rPr lang="ko-KR" altLang="en-US" dirty="0"/>
              <a:t>탐욕</a:t>
            </a:r>
            <a:r>
              <a:rPr lang="en-US" altLang="ko-KR" dirty="0"/>
              <a:t>, </a:t>
            </a:r>
            <a:r>
              <a:rPr lang="ko-KR" altLang="en-US" dirty="0"/>
              <a:t>시스템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err="1"/>
              <a:t>스텟</a:t>
            </a:r>
            <a:r>
              <a:rPr lang="ko-KR" altLang="en-US" dirty="0"/>
              <a:t> 포인트를 소비해 원하는 만큼 성장 시킬 수 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스텟에</a:t>
            </a:r>
            <a:r>
              <a:rPr lang="ko-KR" altLang="en-US" dirty="0"/>
              <a:t> 투자한 포인트가 </a:t>
            </a:r>
            <a:r>
              <a:rPr lang="en-US" altLang="ko-KR" dirty="0"/>
              <a:t>5, 10, 20 </a:t>
            </a:r>
            <a:r>
              <a:rPr lang="ko-KR" altLang="en-US" dirty="0"/>
              <a:t>이 될 때 바다 해당 </a:t>
            </a:r>
            <a:r>
              <a:rPr lang="ko-KR" altLang="en-US" dirty="0" err="1"/>
              <a:t>스텟과</a:t>
            </a:r>
            <a:r>
              <a:rPr lang="ko-KR" altLang="en-US" dirty="0"/>
              <a:t> 연관된 효과를 획득하게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 err="1"/>
              <a:t>스텟을</a:t>
            </a:r>
            <a:r>
              <a:rPr lang="ko-KR" altLang="en-US" dirty="0"/>
              <a:t> 통해 </a:t>
            </a:r>
            <a:r>
              <a:rPr lang="ko-KR" altLang="en-US" sz="1400" b="1" dirty="0">
                <a:solidFill>
                  <a:srgbClr val="FF0000"/>
                </a:solidFill>
              </a:rPr>
              <a:t>유저가 원하는 방식으로 플레이가 가능</a:t>
            </a:r>
            <a:r>
              <a:rPr lang="ko-KR" altLang="en-US" dirty="0"/>
              <a:t>하도록 함</a:t>
            </a:r>
            <a:endParaRPr lang="en-US" altLang="ko-KR" dirty="0"/>
          </a:p>
          <a:p>
            <a:r>
              <a:rPr lang="ko-KR" altLang="en-US" dirty="0" err="1"/>
              <a:t>스텟</a:t>
            </a:r>
            <a:r>
              <a:rPr lang="ko-KR" altLang="en-US" dirty="0"/>
              <a:t> 포인트를 투자했을 때 획득할 수 있는 효과들 직접적으로 표시 해줌으로 앞으로 </a:t>
            </a:r>
            <a:r>
              <a:rPr lang="ko-KR" altLang="en-US" sz="1400" b="1" dirty="0">
                <a:solidFill>
                  <a:srgbClr val="FF0000"/>
                </a:solidFill>
              </a:rPr>
              <a:t>플레이의 목표를 설정할 수 있도록 </a:t>
            </a:r>
            <a:r>
              <a:rPr lang="ko-KR" altLang="en-US" dirty="0"/>
              <a:t>함</a:t>
            </a:r>
            <a:endParaRPr lang="en-US" altLang="ko-KR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유저의 숙련도와 함께 캐릭터를 성장시켜 이전과 달리 매우 많은 성장을 했음을 가시적으로 표현</a:t>
            </a:r>
            <a:r>
              <a:rPr lang="ko-KR" altLang="en-US" dirty="0"/>
              <a:t>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DDF48BEC-8E99-45A1-A543-18E55D3D5C6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78759"/>
            <a:ext cx="5562600" cy="1842120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8263A1-595B-4444-9FB1-467BBE02C01E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3260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86459505-5083-42DB-98D1-3267A25F0C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1516"/>
            <a:ext cx="5562600" cy="4494968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r>
              <a:rPr lang="ko-KR" altLang="en-US" dirty="0"/>
              <a:t>유저가 </a:t>
            </a:r>
            <a:r>
              <a:rPr lang="ko-KR" altLang="en-US" dirty="0" err="1"/>
              <a:t>스텟</a:t>
            </a:r>
            <a:r>
              <a:rPr lang="ko-KR" altLang="en-US" dirty="0"/>
              <a:t> 포인트를 투자하는 </a:t>
            </a:r>
            <a:r>
              <a:rPr lang="ko-KR" altLang="en-US" dirty="0" err="1"/>
              <a:t>스텟</a:t>
            </a:r>
            <a:r>
              <a:rPr lang="ko-KR" altLang="en-US" dirty="0"/>
              <a:t> 마다 지급하는 효과가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투자한 포인트를 회수할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레벨 당 </a:t>
            </a:r>
            <a:r>
              <a:rPr lang="en-US" altLang="ko-KR" dirty="0"/>
              <a:t>1</a:t>
            </a:r>
            <a:r>
              <a:rPr lang="ko-KR" altLang="en-US" dirty="0"/>
              <a:t>포인트를 지급받기 때문에 초기에는 포인트의 여유가 생긴다</a:t>
            </a:r>
            <a:r>
              <a:rPr lang="en-US" altLang="ko-KR" dirty="0"/>
              <a:t>. </a:t>
            </a:r>
            <a:r>
              <a:rPr lang="ko-KR" altLang="en-US" dirty="0"/>
              <a:t>하지만 점차 레벨이 높아지면서 성장이 느려 포인트가 부족해진다</a:t>
            </a:r>
            <a:r>
              <a:rPr lang="en-US" altLang="ko-KR" dirty="0"/>
              <a:t>.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유저마다 성향과 플레이 스타일을 유저 스스로 플레이하며 보완해 갈 수 있도록 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dirty="0"/>
              <a:t>경험이 부족한 신규유저의 경우 원하는 </a:t>
            </a:r>
            <a:r>
              <a:rPr lang="ko-KR" altLang="en-US" sz="1400" b="1" dirty="0" err="1">
                <a:solidFill>
                  <a:srgbClr val="FF0000"/>
                </a:solidFill>
              </a:rPr>
              <a:t>스텟을</a:t>
            </a:r>
            <a:r>
              <a:rPr lang="ko-KR" altLang="en-US" sz="1400" b="1" dirty="0">
                <a:solidFill>
                  <a:srgbClr val="FF0000"/>
                </a:solidFill>
              </a:rPr>
              <a:t> 강화하는 것으로 게임에 쉽게 적응</a:t>
            </a:r>
            <a:r>
              <a:rPr lang="ko-KR" altLang="en-US" dirty="0"/>
              <a:t>하게 되고</a:t>
            </a:r>
            <a:r>
              <a:rPr lang="en-US" altLang="ko-KR" dirty="0"/>
              <a:t>, </a:t>
            </a:r>
            <a:r>
              <a:rPr lang="ko-KR" altLang="en-US" dirty="0"/>
              <a:t>경험이 많은 숙련된 유저의 경우 이후 </a:t>
            </a:r>
            <a:r>
              <a:rPr lang="ko-KR" altLang="en-US" sz="1400" b="1" dirty="0">
                <a:solidFill>
                  <a:srgbClr val="FF0000"/>
                </a:solidFill>
              </a:rPr>
              <a:t>포인트 수급이 느려 질 때를 대비해 신중하게 강화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BC92EC-F588-42A6-A859-87738FDE5540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7056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모니터, 컴퓨터, 실내, 검은색이(가) 표시된 사진&#10;&#10;자동 생성된 설명">
            <a:extLst>
              <a:ext uri="{FF2B5EF4-FFF2-40B4-BE49-F238E27FC236}">
                <a16:creationId xmlns:a16="http://schemas.microsoft.com/office/drawing/2014/main" id="{DDE45E34-39E2-4612-AFBD-E8EB3129A6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19" y="911255"/>
            <a:ext cx="5480962" cy="537845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유저는 기본적으로 </a:t>
            </a:r>
            <a:r>
              <a:rPr lang="en-US" altLang="ko-KR" dirty="0"/>
              <a:t>2</a:t>
            </a:r>
            <a:r>
              <a:rPr lang="ko-KR" altLang="en-US" dirty="0"/>
              <a:t>개의 캐릭터를 추가로 생성할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삭제와 생성을 자유롭게 할 수 있도록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클라우드 서버를 통해 유저가 원하는 캐릭터를 서버에 저장할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클라우드 서버에 저장하는 캐릭터의 수는 제한하지 않는다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다수의 </a:t>
            </a:r>
            <a:r>
              <a:rPr lang="ko-KR" altLang="en-US" sz="1400" b="1" dirty="0" err="1">
                <a:solidFill>
                  <a:srgbClr val="FF0000"/>
                </a:solidFill>
              </a:rPr>
              <a:t>스텟을</a:t>
            </a:r>
            <a:r>
              <a:rPr lang="ko-KR" altLang="en-US" sz="1400" b="1" dirty="0">
                <a:solidFill>
                  <a:srgbClr val="FF0000"/>
                </a:solidFill>
              </a:rPr>
              <a:t> 다양하게 조합해보고 플레이 방식을 구상</a:t>
            </a:r>
            <a:r>
              <a:rPr lang="ko-KR" altLang="en-US" dirty="0"/>
              <a:t>할 수 있도록 함</a:t>
            </a:r>
            <a:endParaRPr lang="en-US" altLang="ko-KR" dirty="0"/>
          </a:p>
          <a:p>
            <a:r>
              <a:rPr lang="ko-KR" altLang="en-US" dirty="0"/>
              <a:t>업데이트를 통해 유저가 새로운 아이템</a:t>
            </a:r>
            <a:r>
              <a:rPr lang="en-US" altLang="ko-KR" dirty="0"/>
              <a:t>, </a:t>
            </a:r>
            <a:r>
              <a:rPr lang="ko-KR" altLang="en-US" dirty="0"/>
              <a:t>또는 </a:t>
            </a:r>
            <a:r>
              <a:rPr lang="ko-KR" altLang="en-US" dirty="0" err="1"/>
              <a:t>스텟</a:t>
            </a:r>
            <a:r>
              <a:rPr lang="ko-KR" altLang="en-US" dirty="0"/>
              <a:t> 성능을 경험하기 위해 </a:t>
            </a:r>
            <a:r>
              <a:rPr lang="ko-KR" altLang="en-US" sz="1400" b="1" dirty="0">
                <a:solidFill>
                  <a:srgbClr val="FF0000"/>
                </a:solidFill>
              </a:rPr>
              <a:t>캐릭터를 삭제하는 불편함을 최소화 </a:t>
            </a:r>
            <a:r>
              <a:rPr lang="ko-KR" altLang="en-US" dirty="0"/>
              <a:t>하기 위해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9B3338-FCD7-4807-9BC7-4CD22EF124B4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9647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스크린샷이(가) 표시된 사진&#10;&#10;자동 생성된 설명">
            <a:extLst>
              <a:ext uri="{FF2B5EF4-FFF2-40B4-BE49-F238E27FC236}">
                <a16:creationId xmlns:a16="http://schemas.microsoft.com/office/drawing/2014/main" id="{24AFCBFF-4FD8-406E-A9BA-50954CD094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94" y="859655"/>
            <a:ext cx="4137212" cy="234827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06D339-4662-47B6-8427-45BAEE4E6A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캐릭터로 가능한 동작 </a:t>
            </a:r>
            <a:r>
              <a:rPr lang="en-US" altLang="ko-KR" dirty="0"/>
              <a:t>: </a:t>
            </a:r>
            <a:r>
              <a:rPr lang="ko-KR" altLang="en-US" dirty="0"/>
              <a:t>일반 공격</a:t>
            </a:r>
            <a:r>
              <a:rPr lang="en-US" altLang="ko-KR" dirty="0"/>
              <a:t>, </a:t>
            </a:r>
            <a:r>
              <a:rPr lang="ko-KR" altLang="en-US" dirty="0"/>
              <a:t>스킬</a:t>
            </a:r>
            <a:r>
              <a:rPr lang="en-US" altLang="ko-KR" dirty="0"/>
              <a:t>, </a:t>
            </a:r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회피 등</a:t>
            </a:r>
            <a:endParaRPr lang="en-US" altLang="ko-KR" dirty="0"/>
          </a:p>
          <a:p>
            <a:r>
              <a:rPr lang="ko-KR" altLang="en-US" dirty="0"/>
              <a:t>캐릭터의 상태 값 </a:t>
            </a:r>
            <a:r>
              <a:rPr lang="en-US" altLang="ko-KR" dirty="0"/>
              <a:t>: </a:t>
            </a: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방어막</a:t>
            </a:r>
            <a:r>
              <a:rPr lang="en-US" altLang="ko-KR" dirty="0"/>
              <a:t>, </a:t>
            </a:r>
            <a:r>
              <a:rPr lang="ko-KR" altLang="en-US" dirty="0"/>
              <a:t>공격력</a:t>
            </a:r>
            <a:r>
              <a:rPr lang="en-US" altLang="ko-KR" dirty="0"/>
              <a:t>, </a:t>
            </a:r>
            <a:r>
              <a:rPr lang="ko-KR" altLang="en-US" dirty="0"/>
              <a:t>이동속도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각각의 동작을 수행하는데 필요한 수치 값을 미리 구상해 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던전에서 유지되는 인벤토리를 사용</a:t>
            </a:r>
            <a:endParaRPr lang="en-US" altLang="ko-KR" dirty="0"/>
          </a:p>
          <a:p>
            <a:r>
              <a:rPr lang="ko-KR" altLang="en-US" dirty="0"/>
              <a:t>대부분 기존 </a:t>
            </a:r>
            <a:r>
              <a:rPr lang="en-US" altLang="ko-KR" dirty="0"/>
              <a:t>RPG</a:t>
            </a:r>
            <a:r>
              <a:rPr lang="ko-KR" altLang="en-US" dirty="0"/>
              <a:t>게임에서 자주 볼 수 있는 상태 값들이다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RPG</a:t>
            </a:r>
            <a:r>
              <a:rPr lang="ko-KR" altLang="en-US" dirty="0"/>
              <a:t>가 </a:t>
            </a:r>
            <a:r>
              <a:rPr lang="en-US" altLang="ko-KR" dirty="0"/>
              <a:t>‘</a:t>
            </a:r>
            <a:r>
              <a:rPr lang="ko-KR" altLang="en-US" dirty="0"/>
              <a:t>로그</a:t>
            </a:r>
            <a:r>
              <a:rPr lang="en-US" altLang="ko-KR" dirty="0"/>
              <a:t>’</a:t>
            </a:r>
            <a:r>
              <a:rPr lang="ko-KR" altLang="en-US" dirty="0"/>
              <a:t>에서 파생된 장르의 게임이라 상태 값과 가능한 동작들이 유사한 것이 많다</a:t>
            </a:r>
            <a:r>
              <a:rPr lang="en-US" altLang="ko-KR" dirty="0"/>
              <a:t>.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미리 상태 값을 구상함으로 구현에 편의성을 올리려고</a:t>
            </a:r>
            <a:r>
              <a:rPr lang="ko-KR" altLang="en-US" dirty="0"/>
              <a:t> 함</a:t>
            </a:r>
            <a:endParaRPr lang="en-US" altLang="ko-KR" dirty="0"/>
          </a:p>
          <a:p>
            <a:r>
              <a:rPr lang="ko-KR" altLang="en-US" dirty="0"/>
              <a:t>캐릭터 동작을 구상해 </a:t>
            </a:r>
            <a:r>
              <a:rPr lang="en-US" altLang="ko-KR" dirty="0"/>
              <a:t>UI</a:t>
            </a:r>
            <a:r>
              <a:rPr lang="ko-KR" altLang="en-US" dirty="0"/>
              <a:t>기획에 활용하려고 함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D5FC9C0-1C89-4970-9D9D-2C670756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9C61E2-8944-45A7-BB22-2C28552EA7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E2F8B922-5543-4A1C-9DA3-B5AC16DDCB6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94" y="3614808"/>
            <a:ext cx="4137212" cy="2352894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3BCC7C-95B5-4124-880C-C9A8D82768E4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20184-834F-4685-AFF3-DCCB01EA48CB}"/>
              </a:ext>
            </a:extLst>
          </p:cNvPr>
          <p:cNvSpPr txBox="1"/>
          <p:nvPr/>
        </p:nvSpPr>
        <p:spPr>
          <a:xfrm>
            <a:off x="2454469" y="3184506"/>
            <a:ext cx="15680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플레이 화면 </a:t>
            </a:r>
            <a:r>
              <a:rPr lang="en-US" altLang="ko-KR" sz="1000" dirty="0"/>
              <a:t>UI </a:t>
            </a:r>
            <a:r>
              <a:rPr lang="ko-KR" altLang="en-US" sz="1000" dirty="0"/>
              <a:t>배치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9A35AE-3BFA-4528-896F-BA14CB1234CC}"/>
              </a:ext>
            </a:extLst>
          </p:cNvPr>
          <p:cNvSpPr txBox="1"/>
          <p:nvPr/>
        </p:nvSpPr>
        <p:spPr>
          <a:xfrm>
            <a:off x="2454469" y="5980042"/>
            <a:ext cx="16962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인벤토리 화면 </a:t>
            </a:r>
            <a:r>
              <a:rPr lang="en-US" altLang="ko-KR" sz="1000" dirty="0"/>
              <a:t>UI </a:t>
            </a:r>
            <a:r>
              <a:rPr lang="ko-KR" altLang="en-US" sz="1000" dirty="0"/>
              <a:t>배치 계획</a:t>
            </a:r>
          </a:p>
        </p:txBody>
      </p:sp>
    </p:spTree>
    <p:extLst>
      <p:ext uri="{BB962C8B-B14F-4D97-AF65-F5344CB8AC3E}">
        <p14:creationId xmlns:p14="http://schemas.microsoft.com/office/powerpoint/2010/main" val="799896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게임의 최종 목표는 </a:t>
            </a:r>
            <a:r>
              <a:rPr lang="en-US" altLang="ko-KR" dirty="0"/>
              <a:t>3</a:t>
            </a:r>
            <a:r>
              <a:rPr lang="ko-KR" altLang="en-US" dirty="0"/>
              <a:t>개의 스테이지를 유저가 모두 클리어 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스테이지는 다시 </a:t>
            </a:r>
            <a:r>
              <a:rPr lang="en-US" altLang="ko-KR" dirty="0"/>
              <a:t>4</a:t>
            </a:r>
            <a:r>
              <a:rPr lang="ko-KR" altLang="en-US" dirty="0"/>
              <a:t>개의 층으로 구성되고 층은 다시 다수의 방으로 구성된다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방과 방 사이를 이어주는 통로는 없다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미니맵을</a:t>
            </a:r>
            <a:r>
              <a:rPr lang="ko-KR" altLang="en-US" dirty="0"/>
              <a:t> 통해 진행한 방의 정보를 보여준다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싱글 플레이 게임을 기획 중이기에 혼자서 최종 던전까지 진행하는데 필요한 시간을 계산할 필요가 있음</a:t>
            </a:r>
            <a:endParaRPr lang="en-US" altLang="ko-KR" dirty="0"/>
          </a:p>
          <a:p>
            <a:r>
              <a:rPr lang="ko-KR" altLang="en-US" dirty="0"/>
              <a:t>밸런스 기획을 통해 세부적인 요소를 다시 설정하기로 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pic>
        <p:nvPicPr>
          <p:cNvPr id="10" name="내용 개체 틀 9" descr="개체, 시계이(가) 표시된 사진&#10;&#10;자동 생성된 설명">
            <a:extLst>
              <a:ext uri="{FF2B5EF4-FFF2-40B4-BE49-F238E27FC236}">
                <a16:creationId xmlns:a16="http://schemas.microsoft.com/office/drawing/2014/main" id="{42DC7E22-5796-4C09-9999-AB051A5C8EE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5" y="2797840"/>
            <a:ext cx="3943350" cy="341757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8C0B74-7740-4F98-A9F0-14172C210998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8C8D3D70-0499-4853-9C7D-3C8E519522A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92844198"/>
              </p:ext>
            </p:extLst>
          </p:nvPr>
        </p:nvGraphicFramePr>
        <p:xfrm>
          <a:off x="609714" y="1051840"/>
          <a:ext cx="5257572" cy="15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31">
                  <a:extLst>
                    <a:ext uri="{9D8B030D-6E8A-4147-A177-3AD203B41FA5}">
                      <a16:colId xmlns:a16="http://schemas.microsoft.com/office/drawing/2014/main" val="1830551453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2953078057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3018940502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841949482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476614083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461772659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646631101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2594399487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3220438336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1132272650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1430291119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96632522"/>
                    </a:ext>
                  </a:extLst>
                </a:gridCol>
              </a:tblGrid>
              <a:tr h="47603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1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2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3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353011"/>
                  </a:ext>
                </a:extLst>
              </a:tr>
              <a:tr h="586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69342"/>
                  </a:ext>
                </a:extLst>
              </a:tr>
              <a:tr h="476034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각 층마다 </a:t>
                      </a:r>
                      <a:r>
                        <a:rPr lang="en-US" altLang="ko-KR" sz="1500" b="1" dirty="0"/>
                        <a:t>16</a:t>
                      </a:r>
                      <a:r>
                        <a:rPr lang="ko-KR" altLang="en-US" sz="1500" b="1" dirty="0"/>
                        <a:t>개에서 </a:t>
                      </a:r>
                      <a:r>
                        <a:rPr lang="en-US" altLang="ko-KR" sz="1500" b="1" dirty="0"/>
                        <a:t>25</a:t>
                      </a:r>
                      <a:r>
                        <a:rPr lang="ko-KR" altLang="en-US" sz="1500" b="1" dirty="0"/>
                        <a:t>개의 방이 배치됨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18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101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전자기기, 컴퓨터, 모니터, 앉아있는이(가) 표시된 사진&#10;&#10;자동 생성된 설명">
            <a:extLst>
              <a:ext uri="{FF2B5EF4-FFF2-40B4-BE49-F238E27FC236}">
                <a16:creationId xmlns:a16="http://schemas.microsoft.com/office/drawing/2014/main" id="{722189BE-65EB-41B2-8D5A-3393AFB88A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71" y="833782"/>
            <a:ext cx="4274258" cy="232800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던전을 구성하는 방을 미리 툴로 제작하여 관리</a:t>
            </a:r>
            <a:r>
              <a:rPr lang="ko-KR" altLang="en-US" dirty="0"/>
              <a:t>하려 함</a:t>
            </a:r>
            <a:endParaRPr lang="en-US" altLang="ko-KR" dirty="0"/>
          </a:p>
          <a:p>
            <a:r>
              <a:rPr lang="ko-KR" altLang="en-US" dirty="0"/>
              <a:t>툴로 만들 때 구조물 중 랜덤으로 생성할 구역과 생성될 요소를 설정해 이후 개발 과정에서 쉽게 수정이 가능하도록 할 것</a:t>
            </a:r>
            <a:endParaRPr lang="en-US" altLang="ko-KR" dirty="0"/>
          </a:p>
          <a:p>
            <a:r>
              <a:rPr lang="ko-KR" altLang="en-US" dirty="0"/>
              <a:t>랜덤으로 생성할 구조물의 경우 게임의 특징을 알 수 있게 설정해야 함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특정 방의 경우 장애물을 랜덤으로 배치해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유저에게 줄 즐거움과 더불어 신경 써야하는 부분은 계발 효율이라 생각함</a:t>
            </a:r>
            <a:endParaRPr lang="en-US" altLang="ko-KR" dirty="0"/>
          </a:p>
          <a:p>
            <a:r>
              <a:rPr lang="ko-KR" altLang="en-US" dirty="0"/>
              <a:t>유저는 방에 랜덤생성 되는 요소들 중 가장 눈에 띄는 것을 오랜 시간 기억하기 때문에 그것이 게임의 특징을 알리는데 사용할 수 있을 것이라 판단함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F0ABD539-48CE-42A1-BF98-35CD324E450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72" y="3131736"/>
            <a:ext cx="4274256" cy="3078966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7C62B59-C522-4035-A87D-5AB98D812EC8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333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플레이트이(가) 표시된 사진&#10;&#10;자동 생성된 설명">
            <a:extLst>
              <a:ext uri="{FF2B5EF4-FFF2-40B4-BE49-F238E27FC236}">
                <a16:creationId xmlns:a16="http://schemas.microsoft.com/office/drawing/2014/main" id="{BC2FD7D5-50EE-49D0-9253-03A8E59B80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00" y="875307"/>
            <a:ext cx="3865199" cy="2395936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방의 종류를 </a:t>
            </a:r>
            <a:r>
              <a:rPr lang="en-US" altLang="ko-KR" dirty="0"/>
              <a:t>6</a:t>
            </a:r>
            <a:r>
              <a:rPr lang="ko-KR" altLang="en-US" dirty="0"/>
              <a:t>가지로 할 예정이다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시작</a:t>
            </a:r>
            <a:r>
              <a:rPr lang="en-US" altLang="ko-KR" dirty="0"/>
              <a:t>, </a:t>
            </a:r>
            <a:r>
              <a:rPr lang="ko-KR" altLang="en-US" dirty="0"/>
              <a:t>보스</a:t>
            </a:r>
            <a:r>
              <a:rPr lang="en-US" altLang="ko-KR" dirty="0"/>
              <a:t>, </a:t>
            </a:r>
            <a:r>
              <a:rPr lang="ko-KR" altLang="en-US" dirty="0"/>
              <a:t>일반 전투</a:t>
            </a:r>
            <a:r>
              <a:rPr lang="en-US" altLang="ko-KR" dirty="0"/>
              <a:t>, </a:t>
            </a:r>
            <a:r>
              <a:rPr lang="ko-KR" altLang="en-US" dirty="0"/>
              <a:t>고급 전투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상점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시작 방 </a:t>
            </a:r>
            <a:r>
              <a:rPr lang="en-US" altLang="ko-KR" dirty="0"/>
              <a:t>: </a:t>
            </a:r>
            <a:r>
              <a:rPr lang="ko-KR" altLang="en-US" dirty="0"/>
              <a:t>유저가 던전에 입장했을 때 가장 처음 마주하게 되는 방</a:t>
            </a:r>
            <a:r>
              <a:rPr lang="en-US" altLang="ko-KR" dirty="0"/>
              <a:t>, </a:t>
            </a:r>
            <a:r>
              <a:rPr lang="ko-KR" altLang="en-US" dirty="0"/>
              <a:t>퀘스트 </a:t>
            </a:r>
            <a:r>
              <a:rPr lang="en-US" altLang="ko-KR" dirty="0"/>
              <a:t>NPC</a:t>
            </a:r>
            <a:r>
              <a:rPr lang="ko-KR" altLang="en-US" dirty="0"/>
              <a:t>가 등장</a:t>
            </a:r>
            <a:endParaRPr lang="en-US" altLang="ko-KR" dirty="0"/>
          </a:p>
          <a:p>
            <a:r>
              <a:rPr lang="ko-KR" altLang="en-US" dirty="0"/>
              <a:t>상점 </a:t>
            </a:r>
            <a:r>
              <a:rPr lang="en-US" altLang="ko-KR" dirty="0"/>
              <a:t>: </a:t>
            </a:r>
            <a:r>
              <a:rPr lang="ko-KR" altLang="en-US" sz="1400" b="1" dirty="0">
                <a:solidFill>
                  <a:srgbClr val="FF0000"/>
                </a:solidFill>
              </a:rPr>
              <a:t>던전에서 획득한 재화를 통해 무기와 </a:t>
            </a:r>
            <a:r>
              <a:rPr lang="ko-KR" altLang="en-US" sz="1400" b="1" dirty="0" err="1">
                <a:solidFill>
                  <a:srgbClr val="FF0000"/>
                </a:solidFill>
              </a:rPr>
              <a:t>포션을</a:t>
            </a:r>
            <a:r>
              <a:rPr lang="ko-KR" altLang="en-US" sz="1400" b="1" dirty="0">
                <a:solidFill>
                  <a:srgbClr val="FF0000"/>
                </a:solidFill>
              </a:rPr>
              <a:t> 구매</a:t>
            </a:r>
            <a:r>
              <a:rPr lang="ko-KR" altLang="en-US" dirty="0"/>
              <a:t>할 수 있는 공간</a:t>
            </a:r>
            <a:endParaRPr lang="en-US" altLang="ko-KR" dirty="0"/>
          </a:p>
          <a:p>
            <a:r>
              <a:rPr lang="ko-KR" altLang="en-US" dirty="0"/>
              <a:t>이벤트 </a:t>
            </a:r>
            <a:r>
              <a:rPr lang="en-US" altLang="ko-KR" dirty="0"/>
              <a:t>: </a:t>
            </a:r>
            <a:r>
              <a:rPr lang="ko-KR" altLang="en-US" dirty="0"/>
              <a:t>랜덤확률</a:t>
            </a:r>
            <a:r>
              <a:rPr lang="en-US" altLang="ko-KR" dirty="0"/>
              <a:t>(5</a:t>
            </a:r>
            <a:r>
              <a:rPr lang="ko-KR" altLang="en-US" dirty="0"/>
              <a:t>대 </a:t>
            </a:r>
            <a:r>
              <a:rPr lang="en-US" altLang="ko-KR" dirty="0"/>
              <a:t>5)</a:t>
            </a:r>
            <a:r>
              <a:rPr lang="ko-KR" altLang="en-US" dirty="0"/>
              <a:t>로 이벤트 전투 또는 이벤트 보상이 지급되는 방</a:t>
            </a:r>
            <a:endParaRPr lang="en-US" altLang="ko-KR" dirty="0"/>
          </a:p>
          <a:p>
            <a:r>
              <a:rPr lang="ko-KR" altLang="en-US" dirty="0"/>
              <a:t>이벤트 전투의 경우 </a:t>
            </a:r>
            <a:r>
              <a:rPr lang="ko-KR" altLang="en-US" sz="1400" b="1" dirty="0">
                <a:solidFill>
                  <a:srgbClr val="FF0000"/>
                </a:solidFill>
              </a:rPr>
              <a:t>일반 전투 방의 난이도에 고급 전투 방 보상</a:t>
            </a:r>
            <a:r>
              <a:rPr lang="ko-KR" altLang="en-US" dirty="0"/>
              <a:t>을 지급</a:t>
            </a:r>
            <a:endParaRPr lang="en-US" altLang="ko-KR" dirty="0"/>
          </a:p>
          <a:p>
            <a:r>
              <a:rPr lang="ko-KR" altLang="en-US" dirty="0"/>
              <a:t>이벤트 보상의 경우 </a:t>
            </a:r>
            <a:r>
              <a:rPr lang="ko-KR" altLang="en-US" sz="1400" b="1" dirty="0">
                <a:solidFill>
                  <a:srgbClr val="FF0000"/>
                </a:solidFill>
              </a:rPr>
              <a:t>재화</a:t>
            </a:r>
            <a:r>
              <a:rPr lang="ko-KR" altLang="en-US" dirty="0"/>
              <a:t> 지급 또는 </a:t>
            </a:r>
            <a:r>
              <a:rPr lang="ko-KR" altLang="en-US" sz="1400" b="1" dirty="0">
                <a:solidFill>
                  <a:srgbClr val="FF0000"/>
                </a:solidFill>
              </a:rPr>
              <a:t>랜덤 아이템</a:t>
            </a:r>
            <a:r>
              <a:rPr lang="ko-KR" altLang="en-US" dirty="0"/>
              <a:t> 지급 등 혜택을 유저에게 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상점과 이벤트 룸</a:t>
            </a:r>
            <a:r>
              <a:rPr lang="en-US" altLang="ko-KR" dirty="0"/>
              <a:t>, </a:t>
            </a:r>
            <a:r>
              <a:rPr lang="ko-KR" altLang="en-US" dirty="0"/>
              <a:t>전투 보상 아이템 등으로 던전을 탐험해야 하는 목적을 부여한다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2F958C-D8B9-46DB-BF22-6760067D4070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내용 개체 틀 26" descr="시계, 표지판, 방이(가) 표시된 사진&#10;&#10;자동 생성된 설명">
            <a:extLst>
              <a:ext uri="{FF2B5EF4-FFF2-40B4-BE49-F238E27FC236}">
                <a16:creationId xmlns:a16="http://schemas.microsoft.com/office/drawing/2014/main" id="{098FED8D-81BA-4779-85FE-91972311A6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89"/>
          <a:stretch/>
        </p:blipFill>
        <p:spPr>
          <a:xfrm>
            <a:off x="440091" y="3701928"/>
            <a:ext cx="1138432" cy="2383743"/>
          </a:xfrm>
          <a:prstGeom prst="rect">
            <a:avLst/>
          </a:prstGeom>
        </p:spPr>
      </p:pic>
      <p:pic>
        <p:nvPicPr>
          <p:cNvPr id="12" name="내용 개체 틀 8" descr="플레이트이(가) 표시된 사진&#10;&#10;자동 생성된 설명">
            <a:extLst>
              <a:ext uri="{FF2B5EF4-FFF2-40B4-BE49-F238E27FC236}">
                <a16:creationId xmlns:a16="http://schemas.microsoft.com/office/drawing/2014/main" id="{1CF7EC1B-9E50-4423-81BB-68F5B93D7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50431" r="48786" b="2671"/>
          <a:stretch/>
        </p:blipFill>
        <p:spPr>
          <a:xfrm>
            <a:off x="1730922" y="3666603"/>
            <a:ext cx="672354" cy="735107"/>
          </a:xfrm>
          <a:prstGeom prst="rect">
            <a:avLst/>
          </a:prstGeom>
        </p:spPr>
      </p:pic>
      <p:graphicFrame>
        <p:nvGraphicFramePr>
          <p:cNvPr id="13" name="표 28">
            <a:extLst>
              <a:ext uri="{FF2B5EF4-FFF2-40B4-BE49-F238E27FC236}">
                <a16:creationId xmlns:a16="http://schemas.microsoft.com/office/drawing/2014/main" id="{27409DE9-F342-4263-980C-3F51ABCCD7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5495124"/>
              </p:ext>
            </p:extLst>
          </p:nvPr>
        </p:nvGraphicFramePr>
        <p:xfrm>
          <a:off x="1595629" y="4566629"/>
          <a:ext cx="4303926" cy="1123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718">
                  <a:extLst>
                    <a:ext uri="{9D8B030D-6E8A-4147-A177-3AD203B41FA5}">
                      <a16:colId xmlns:a16="http://schemas.microsoft.com/office/drawing/2014/main" val="2042622548"/>
                    </a:ext>
                  </a:extLst>
                </a:gridCol>
                <a:gridCol w="2338208">
                  <a:extLst>
                    <a:ext uri="{9D8B030D-6E8A-4147-A177-3AD203B41FA5}">
                      <a16:colId xmlns:a16="http://schemas.microsoft.com/office/drawing/2014/main" val="4260623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전투 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비 전투 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88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난이도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일반 전투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보상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고급 전투 이상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보물 획득 가능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룰렛</a:t>
                      </a:r>
                      <a:r>
                        <a:rPr lang="ko-KR" altLang="en-US" sz="1000" dirty="0"/>
                        <a:t> 추첨 </a:t>
                      </a:r>
                      <a:endParaRPr lang="en-US" altLang="ko-KR" sz="10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랜덤으로 재화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아이템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특수효과 받음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727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9165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사진, 케이크, 모니터, 장식이(가) 표시된 사진&#10;&#10;자동 생성된 설명">
            <a:extLst>
              <a:ext uri="{FF2B5EF4-FFF2-40B4-BE49-F238E27FC236}">
                <a16:creationId xmlns:a16="http://schemas.microsoft.com/office/drawing/2014/main" id="{82DA08D7-C2B5-4693-9255-D7BB1B4406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07" y="942369"/>
            <a:ext cx="5468586" cy="226181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보스 방 </a:t>
            </a:r>
            <a:r>
              <a:rPr lang="en-US" altLang="ko-KR" dirty="0"/>
              <a:t>: </a:t>
            </a:r>
            <a:r>
              <a:rPr lang="ko-KR" altLang="en-US" dirty="0"/>
              <a:t>한 층의 마지막 방으로 보스 몬스터가 등장하는 방이다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몬스터와 다르게 </a:t>
            </a:r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ko-KR" altLang="en-US" sz="1400" b="1" dirty="0">
                <a:solidFill>
                  <a:srgbClr val="FF0000"/>
                </a:solidFill>
              </a:rPr>
              <a:t>개의 행동 패턴</a:t>
            </a:r>
            <a:r>
              <a:rPr lang="ko-KR" altLang="en-US" dirty="0"/>
              <a:t>을 가져 공략이 어렵게 설계된다</a:t>
            </a:r>
            <a:r>
              <a:rPr lang="en-US" altLang="ko-KR" dirty="0"/>
              <a:t>.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처치 시 다음층으로 이동가능한 포탈</a:t>
            </a:r>
            <a:r>
              <a:rPr lang="ko-KR" altLang="en-US" dirty="0"/>
              <a:t>이 등장하며 함께 </a:t>
            </a:r>
            <a:r>
              <a:rPr lang="ko-KR" altLang="en-US" sz="1400" b="1" dirty="0">
                <a:solidFill>
                  <a:srgbClr val="FF0000"/>
                </a:solidFill>
              </a:rPr>
              <a:t>아이템 박스</a:t>
            </a:r>
            <a:r>
              <a:rPr lang="ko-KR" altLang="en-US" dirty="0"/>
              <a:t>가 등장한다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게임의 주 목적인 스테이지 클리어에 가장 큰 장애물로 높은 난이도를 통해 처치했을 때 성취감과 우월감을 느낄 수 이도록 하기 위해 설계했다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게임 플레이에 영향을 줄 수 있는 아이템을 박스를 통해 뽑도록 해 다음 스테이지 클리어 욕구와 가능성을 생각하게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pic>
        <p:nvPicPr>
          <p:cNvPr id="11" name="내용 개체 틀 10" descr="보는, 앉아있는, 켜진, 컴퓨터이(가) 표시된 사진&#10;&#10;자동 생성된 설명">
            <a:extLst>
              <a:ext uri="{FF2B5EF4-FFF2-40B4-BE49-F238E27FC236}">
                <a16:creationId xmlns:a16="http://schemas.microsoft.com/office/drawing/2014/main" id="{8F075773-A9A4-43B3-B28B-E6FD435254B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86" y="3695754"/>
            <a:ext cx="5395428" cy="2408129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53A1058-FB27-418A-B890-372A75BE0F4B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0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EEC82-5035-4807-9BAF-6520AFC941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B0171A-4AA8-449C-9493-9285A833B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24424" y="790575"/>
            <a:ext cx="6143625" cy="5057775"/>
          </a:xfrm>
        </p:spPr>
        <p:txBody>
          <a:bodyPr/>
          <a:lstStyle/>
          <a:p>
            <a:r>
              <a:rPr lang="ko-KR" altLang="en-US" dirty="0"/>
              <a:t>간략 소개</a:t>
            </a:r>
            <a:endParaRPr lang="en-US" altLang="ko-KR" dirty="0"/>
          </a:p>
          <a:p>
            <a:r>
              <a:rPr lang="ko-KR" altLang="en-US" dirty="0"/>
              <a:t>장르 소개</a:t>
            </a:r>
            <a:endParaRPr lang="en-US" altLang="ko-KR" dirty="0"/>
          </a:p>
          <a:p>
            <a:r>
              <a:rPr lang="ko-KR" altLang="en-US" dirty="0"/>
              <a:t>기획 내용</a:t>
            </a:r>
            <a:endParaRPr lang="en-US" altLang="ko-KR" dirty="0"/>
          </a:p>
          <a:p>
            <a:r>
              <a:rPr lang="ko-KR" altLang="en-US" dirty="0"/>
              <a:t>스토리 컨셉</a:t>
            </a:r>
            <a:endParaRPr lang="en-US" altLang="ko-KR" dirty="0"/>
          </a:p>
          <a:p>
            <a:r>
              <a:rPr lang="ko-KR" altLang="en-US" dirty="0"/>
              <a:t>튜토리얼</a:t>
            </a:r>
            <a:endParaRPr lang="en-US" altLang="ko-KR" dirty="0"/>
          </a:p>
          <a:p>
            <a:r>
              <a:rPr lang="ko-KR" altLang="en-US" dirty="0"/>
              <a:t>최종 정리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4571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62768D-267B-4005-9084-EA100556DB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일반 전투 방과 고급 전투 방의 차이는 몬스터의 공략 난이도와 보상이다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고급 전투 방의 경우 일반 몬스터가 아닌 강화된 효과를 가진 몬스터가 등장한다</a:t>
            </a:r>
            <a:r>
              <a:rPr lang="en-US" altLang="ko-KR" dirty="0"/>
              <a:t>. (</a:t>
            </a:r>
            <a:r>
              <a:rPr lang="ko-KR" altLang="en-US" dirty="0"/>
              <a:t>효과는 랜덤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난이도가 높은 대신 높은 보상을 지급</a:t>
            </a:r>
            <a:endParaRPr lang="en-US" altLang="ko-KR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부여된 효과의 경우 이름 앞에 수식어와 캐릭터 이펙트로 표현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보상을 통해 </a:t>
            </a:r>
            <a:r>
              <a:rPr lang="ko-KR" altLang="en-US" sz="1400" b="1" dirty="0">
                <a:solidFill>
                  <a:srgbClr val="FF0000"/>
                </a:solidFill>
              </a:rPr>
              <a:t>도전 욕구</a:t>
            </a:r>
            <a:r>
              <a:rPr lang="ko-KR" altLang="en-US" dirty="0"/>
              <a:t>를 자극</a:t>
            </a:r>
            <a:endParaRPr lang="en-US" altLang="ko-KR" dirty="0"/>
          </a:p>
          <a:p>
            <a:r>
              <a:rPr lang="ko-KR" altLang="en-US" dirty="0"/>
              <a:t>유저 스스로 자신의 </a:t>
            </a:r>
            <a:r>
              <a:rPr lang="ko-KR" altLang="en-US" sz="1400" b="1" dirty="0">
                <a:solidFill>
                  <a:srgbClr val="FF0000"/>
                </a:solidFill>
              </a:rPr>
              <a:t>실력을 테스트 할 수 있는 기회</a:t>
            </a:r>
            <a:r>
              <a:rPr lang="ko-KR" altLang="en-US" dirty="0"/>
              <a:t>를 제공</a:t>
            </a:r>
            <a:endParaRPr lang="en-US" altLang="ko-KR" dirty="0"/>
          </a:p>
          <a:p>
            <a:r>
              <a:rPr lang="ko-KR" altLang="en-US" dirty="0"/>
              <a:t>랜덤으로 효과가 부여된 몬스터로 인해 예측 불가능한 플레이가 가능해진다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9804DC4-C284-4178-A629-D33C8A47D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C0A900-A82F-408C-B672-28C445838F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CD32EB2B-07E7-4091-B4FE-8CFA71ED9C36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3782109786"/>
              </p:ext>
            </p:extLst>
          </p:nvPr>
        </p:nvGraphicFramePr>
        <p:xfrm>
          <a:off x="580128" y="3319264"/>
          <a:ext cx="5309684" cy="2837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607">
                  <a:extLst>
                    <a:ext uri="{9D8B030D-6E8A-4147-A177-3AD203B41FA5}">
                      <a16:colId xmlns:a16="http://schemas.microsoft.com/office/drawing/2014/main" val="1611670478"/>
                    </a:ext>
                  </a:extLst>
                </a:gridCol>
                <a:gridCol w="2010920">
                  <a:extLst>
                    <a:ext uri="{9D8B030D-6E8A-4147-A177-3AD203B41FA5}">
                      <a16:colId xmlns:a16="http://schemas.microsoft.com/office/drawing/2014/main" val="2534794570"/>
                    </a:ext>
                  </a:extLst>
                </a:gridCol>
                <a:gridCol w="1986157">
                  <a:extLst>
                    <a:ext uri="{9D8B030D-6E8A-4147-A177-3AD203B41FA5}">
                      <a16:colId xmlns:a16="http://schemas.microsoft.com/office/drawing/2014/main" val="3540061386"/>
                    </a:ext>
                  </a:extLst>
                </a:gridCol>
              </a:tblGrid>
              <a:tr h="3595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몬스터 효과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수식어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색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865589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지속 데미지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역병의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856919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회복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인내의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325093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체력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근력의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13881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공격력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파괴의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3801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이동속도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신속의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28561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공격속도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광기의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8438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자폭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죽음의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154054"/>
                  </a:ext>
                </a:extLst>
              </a:tr>
            </a:tbl>
          </a:graphicData>
        </a:graphic>
      </p:graphicFrame>
      <p:pic>
        <p:nvPicPr>
          <p:cNvPr id="7" name="내용 개체 틀 8" descr="플레이트이(가) 표시된 사진&#10;&#10;자동 생성된 설명">
            <a:extLst>
              <a:ext uri="{FF2B5EF4-FFF2-40B4-BE49-F238E27FC236}">
                <a16:creationId xmlns:a16="http://schemas.microsoft.com/office/drawing/2014/main" id="{ACB81A54-3B23-48C4-AAFD-4E7F14936B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3" r="1" b="50101"/>
          <a:stretch/>
        </p:blipFill>
        <p:spPr>
          <a:xfrm>
            <a:off x="579176" y="748422"/>
            <a:ext cx="1201272" cy="78213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AC24AE-939C-44D1-BE83-918358A5F608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내용 개체 틀 27">
            <a:extLst>
              <a:ext uri="{FF2B5EF4-FFF2-40B4-BE49-F238E27FC236}">
                <a16:creationId xmlns:a16="http://schemas.microsoft.com/office/drawing/2014/main" id="{77CEA642-A151-4349-9965-2D990F1C21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8" y="1515096"/>
            <a:ext cx="5302624" cy="1653816"/>
          </a:xfrm>
        </p:spPr>
      </p:pic>
    </p:spTree>
    <p:extLst>
      <p:ext uri="{BB962C8B-B14F-4D97-AF65-F5344CB8AC3E}">
        <p14:creationId xmlns:p14="http://schemas.microsoft.com/office/powerpoint/2010/main" val="1796585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DD45DAE4-C557-4C3B-85AA-CD0E166988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2879045"/>
              </p:ext>
            </p:extLst>
          </p:nvPr>
        </p:nvGraphicFramePr>
        <p:xfrm>
          <a:off x="419100" y="927166"/>
          <a:ext cx="11315700" cy="2440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5806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캐릭터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185966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캐릭터 하나를 </a:t>
                      </a:r>
                      <a:r>
                        <a:rPr lang="ko-KR" altLang="en-US" sz="1400" dirty="0" err="1"/>
                        <a:t>스텟</a:t>
                      </a:r>
                      <a:r>
                        <a:rPr lang="ko-KR" altLang="en-US" sz="1400" dirty="0"/>
                        <a:t> 강화를 통해 다양화 가능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유저의 성향에 따라 자신에게 맞는 캐릭터를 만들 수 있음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체력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속도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탐욕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시스템 의 </a:t>
                      </a:r>
                      <a:r>
                        <a:rPr lang="ko-KR" altLang="en-US" sz="1400" dirty="0" err="1"/>
                        <a:t>스텟을</a:t>
                      </a:r>
                      <a:r>
                        <a:rPr lang="ko-KR" altLang="en-US" sz="1400" dirty="0"/>
                        <a:t> 통해 처음 플레이 하는 유저는 쉽게 게임을 배우고 숙련된 유저는 반복해서 플레이할 목적을 만들게 됨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캐릭터 슬롯과 백업을 통해 힘들게 키운 캐릭터를 삭제하는 좋지 않는 상황을 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397DAA02-6F9C-4398-BC4C-2A8262AB9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중간 정리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134E9C-0163-408E-945E-CE713AD12E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캐릭터 기획 </a:t>
            </a:r>
            <a:r>
              <a:rPr lang="en-US" altLang="ko-KR" dirty="0"/>
              <a:t>&amp; </a:t>
            </a:r>
            <a:r>
              <a:rPr lang="ko-KR" altLang="en-US" dirty="0"/>
              <a:t>던전 기획</a:t>
            </a: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E594F3F0-3765-4680-9BE1-89153CCF0D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6792693"/>
              </p:ext>
            </p:extLst>
          </p:nvPr>
        </p:nvGraphicFramePr>
        <p:xfrm>
          <a:off x="419100" y="3440906"/>
          <a:ext cx="11315700" cy="2651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6309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던전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202090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종류의 방을 랜덤으로 배치해 환경을 생성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방 안에서도 구조물을 랜덤으로 배치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각 방마다 기능은 다르며 목적이다 다름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이벤트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상점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탐험의 작음 목적을 부여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보스 방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탐험의 최종 목표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전투 방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장애물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극복을 통한 성장을 위한 요소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몬스터마다 특수 효과 랜덤으로 부여해 생동감 있는 던전을 </a:t>
                      </a:r>
                      <a:r>
                        <a:rPr lang="ko-KR" altLang="en-US" sz="1400" dirty="0" err="1"/>
                        <a:t>만듬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744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공격 버튼을 눌렀을 때 유저 캐릭터의 공격 범위에서 가장 가까이에 있는 적을 타겟팅 하여 공격하게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공격 범위 값을 통해 일정 거리 이상 적이 멀리 있는 경우 캐릭터가 바라보는 방향으로 공격을 하게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공격 방향을 유저가 직접 설정하게 되면 조작이 불편</a:t>
            </a:r>
            <a:r>
              <a:rPr lang="ko-KR" altLang="en-US" dirty="0"/>
              <a:t>해지기 때문에 이것을 보조해줄 기능을 추가함</a:t>
            </a:r>
            <a:endParaRPr lang="en-US" altLang="ko-KR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유저를 돕는 보조 기능을 통해 원활한 게임 플레이가 가능</a:t>
            </a:r>
            <a:r>
              <a:rPr lang="ko-KR" altLang="en-US" dirty="0"/>
              <a:t>하도록 한다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E66C64-BEBB-44EF-B753-6FD67DA21E0C}"/>
              </a:ext>
            </a:extLst>
          </p:cNvPr>
          <p:cNvSpPr/>
          <p:nvPr/>
        </p:nvSpPr>
        <p:spPr>
          <a:xfrm>
            <a:off x="457197" y="786214"/>
            <a:ext cx="5562602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내용 개체 틀 14" descr="방, 표지판, 컴퓨터이(가) 표시된 사진&#10;&#10;자동 생성된 설명">
            <a:extLst>
              <a:ext uri="{FF2B5EF4-FFF2-40B4-BE49-F238E27FC236}">
                <a16:creationId xmlns:a16="http://schemas.microsoft.com/office/drawing/2014/main" id="{B2A959D0-3487-457C-BB8F-B95445A7E9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786213"/>
            <a:ext cx="5067300" cy="5414468"/>
          </a:xfrm>
        </p:spPr>
      </p:pic>
    </p:spTree>
    <p:extLst>
      <p:ext uri="{BB962C8B-B14F-4D97-AF65-F5344CB8AC3E}">
        <p14:creationId xmlns:p14="http://schemas.microsoft.com/office/powerpoint/2010/main" val="1641465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1B09978C-AD89-415C-BD8D-3B0061490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45" y="1055155"/>
            <a:ext cx="4023709" cy="203624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두 가지 무기를 자유자제로 바꿔가며 전투할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유저가 원하는 무기를 두개의 슬롯에 장착해 사용하게 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이때 무기의 클래스</a:t>
            </a:r>
            <a:r>
              <a:rPr lang="en-US" altLang="ko-KR" dirty="0"/>
              <a:t>(</a:t>
            </a:r>
            <a:r>
              <a:rPr lang="ko-KR" altLang="en-US" dirty="0"/>
              <a:t>근거리</a:t>
            </a:r>
            <a:r>
              <a:rPr lang="en-US" altLang="ko-KR" dirty="0"/>
              <a:t>, </a:t>
            </a:r>
            <a:r>
              <a:rPr lang="ko-KR" altLang="en-US" dirty="0"/>
              <a:t>원거리</a:t>
            </a:r>
            <a:r>
              <a:rPr lang="en-US" altLang="ko-KR" dirty="0"/>
              <a:t>)</a:t>
            </a:r>
            <a:r>
              <a:rPr lang="ko-KR" altLang="en-US" dirty="0"/>
              <a:t>는 구분하지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근거리 무기의 경우 강력하지만 사용하기 어렵게</a:t>
            </a:r>
            <a:r>
              <a:rPr lang="en-US" altLang="ko-KR" dirty="0"/>
              <a:t>, </a:t>
            </a:r>
            <a:r>
              <a:rPr lang="ko-KR" altLang="en-US" dirty="0"/>
              <a:t>원거리 무기의 경우 근거리 무기에 비해 약하지만 사용하기 쉽게 설계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던전에서 발생하는 상황에 유저가 가진 두가지의 무기로 즉각적인 대처를 할 수 있도록 하는 것이 목적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유저가 자신이 편리한 방식으로 전투를 진행할 수 있도록 하기 위해 성능차이를 둠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022EF770-4E68-4604-BDBD-4744FEEB9EE6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07273"/>
            <a:ext cx="5562600" cy="2185091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483584-0AE3-44F1-A44B-411ACA9FBCDC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3A6FD6B-78F1-4F4C-AC40-62B66CEDC820}"/>
              </a:ext>
            </a:extLst>
          </p:cNvPr>
          <p:cNvSpPr/>
          <p:nvPr/>
        </p:nvSpPr>
        <p:spPr>
          <a:xfrm>
            <a:off x="3581400" y="4076700"/>
            <a:ext cx="542925" cy="609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B8AAC89-7C27-4388-8FBE-AAA55ADBF461}"/>
              </a:ext>
            </a:extLst>
          </p:cNvPr>
          <p:cNvSpPr/>
          <p:nvPr/>
        </p:nvSpPr>
        <p:spPr>
          <a:xfrm>
            <a:off x="3581400" y="5193245"/>
            <a:ext cx="542925" cy="609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BC333A57-34CE-4F5A-A272-0BE1B8AEC1E7}"/>
              </a:ext>
            </a:extLst>
          </p:cNvPr>
          <p:cNvSpPr/>
          <p:nvPr/>
        </p:nvSpPr>
        <p:spPr>
          <a:xfrm rot="10800000">
            <a:off x="3371850" y="4193727"/>
            <a:ext cx="638175" cy="1419225"/>
          </a:xfrm>
          <a:prstGeom prst="chevron">
            <a:avLst>
              <a:gd name="adj" fmla="val 66418"/>
            </a:avLst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92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8CBD2BC-92E2-47FA-839A-05DAE35CB4B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01473939"/>
              </p:ext>
            </p:extLst>
          </p:nvPr>
        </p:nvGraphicFramePr>
        <p:xfrm>
          <a:off x="457200" y="790575"/>
          <a:ext cx="5562600" cy="2485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387387578"/>
                    </a:ext>
                  </a:extLst>
                </a:gridCol>
                <a:gridCol w="4991100">
                  <a:extLst>
                    <a:ext uri="{9D8B030D-6E8A-4147-A177-3AD203B41FA5}">
                      <a16:colId xmlns:a16="http://schemas.microsoft.com/office/drawing/2014/main" val="1969788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전투에 사용하는 아이템으로 사용 횟수 제한이 없다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자체 공격력과 방어력 같은 수치들을 가지고 있고 캐릭터의 상태 값과 함께 능력치로 환산된다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22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포션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캐릭터의 체력을 회복시켜주는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포션과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일정시간 동안 특수효과가 적용되는 버프 능력을 가지고 있는 아이템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사용시 사라지는 일회용 아이템이다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827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상점과 일반 상자에서 획득할 수 없다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임의로 사용할 수 없고 소지만 가능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보스 몬스터 또는 고급 몬스터를 처치했을 때 획득가능 하다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아이템 획득과 동시에 특수 효과가 캐릭터 사망 시 까지 적용된다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979603"/>
                  </a:ext>
                </a:extLst>
              </a:tr>
            </a:tbl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C3704D-285C-4B49-B392-D1794C109E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아이템의 계열 개수는 </a:t>
            </a:r>
            <a:r>
              <a:rPr lang="en-US" altLang="ko-KR" dirty="0"/>
              <a:t>3</a:t>
            </a:r>
            <a:r>
              <a:rPr lang="ko-KR" altLang="en-US" dirty="0"/>
              <a:t>개이다</a:t>
            </a:r>
            <a:r>
              <a:rPr lang="en-US" altLang="ko-KR" dirty="0"/>
              <a:t>. (</a:t>
            </a:r>
            <a:r>
              <a:rPr lang="ko-KR" altLang="en-US" dirty="0"/>
              <a:t>무기</a:t>
            </a:r>
            <a:r>
              <a:rPr lang="en-US" altLang="ko-KR" dirty="0"/>
              <a:t>, </a:t>
            </a:r>
            <a:r>
              <a:rPr lang="ko-KR" altLang="en-US" dirty="0" err="1"/>
              <a:t>포션</a:t>
            </a:r>
            <a:r>
              <a:rPr lang="en-US" altLang="ko-KR" dirty="0"/>
              <a:t>, </a:t>
            </a:r>
            <a:r>
              <a:rPr lang="ko-KR" altLang="en-US" dirty="0"/>
              <a:t>보물로 </a:t>
            </a:r>
            <a:r>
              <a:rPr lang="en-US" altLang="ko-KR" dirty="0"/>
              <a:t>3</a:t>
            </a:r>
            <a:r>
              <a:rPr lang="ko-KR" altLang="en-US" dirty="0"/>
              <a:t>가지는 각각 다른 특징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모든 아이템들은 던전 클리어 시 랜덤 등장하는 상자에서 획득가능 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상점 방에서 상인에게서 아이템을 구매할 수 있다</a:t>
            </a:r>
            <a:r>
              <a:rPr lang="en-US" altLang="ko-KR" dirty="0"/>
              <a:t>. </a:t>
            </a:r>
            <a:r>
              <a:rPr lang="ko-KR" altLang="en-US" dirty="0"/>
              <a:t>대신 무기</a:t>
            </a:r>
            <a:r>
              <a:rPr lang="en-US" altLang="ko-KR" dirty="0"/>
              <a:t>, </a:t>
            </a:r>
            <a:r>
              <a:rPr lang="ko-KR" altLang="en-US" dirty="0" err="1"/>
              <a:t>포션</a:t>
            </a:r>
            <a:r>
              <a:rPr lang="ko-KR" altLang="en-US" dirty="0"/>
              <a:t> 아이템 만 구입할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보물의 경우 고급 이상 전투 방을 클리어 했을 때 랜덤 종류로 획득가능 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아이템의 등급을 </a:t>
            </a:r>
            <a:r>
              <a:rPr lang="en-US" altLang="ko-KR" dirty="0"/>
              <a:t>3</a:t>
            </a:r>
            <a:r>
              <a:rPr lang="ko-KR" altLang="en-US" dirty="0"/>
              <a:t>단위로 구분한다</a:t>
            </a:r>
            <a:r>
              <a:rPr lang="en-US" altLang="ko-KR" dirty="0"/>
              <a:t>. ( </a:t>
            </a:r>
            <a:r>
              <a:rPr lang="ko-KR" altLang="en-US" dirty="0" err="1"/>
              <a:t>노멀</a:t>
            </a:r>
            <a:r>
              <a:rPr lang="en-US" altLang="ko-KR" dirty="0"/>
              <a:t>, </a:t>
            </a:r>
            <a:r>
              <a:rPr lang="ko-KR" altLang="en-US" dirty="0"/>
              <a:t>유니크</a:t>
            </a:r>
            <a:r>
              <a:rPr lang="en-US" altLang="ko-KR" dirty="0"/>
              <a:t>, </a:t>
            </a:r>
            <a:r>
              <a:rPr lang="ko-KR" altLang="en-US" dirty="0"/>
              <a:t>레전드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전투 방의 클리어 보상으로 상자가 등장하는데 각 상자 마다 획득할 수 있는 등급의 아이템이 다르다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방마다 다른 보상을 통해 </a:t>
            </a:r>
            <a:r>
              <a:rPr lang="ko-KR" altLang="en-US" sz="1400" b="1" dirty="0">
                <a:solidFill>
                  <a:srgbClr val="FF0000"/>
                </a:solidFill>
              </a:rPr>
              <a:t>더 높은 방을 도전해야 하는 필요성</a:t>
            </a:r>
            <a:r>
              <a:rPr lang="ko-KR" altLang="en-US" dirty="0"/>
              <a:t>을 </a:t>
            </a:r>
            <a:r>
              <a:rPr lang="ko-KR" altLang="en-US" dirty="0" err="1"/>
              <a:t>만듬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보스 몬스터를 처치하기 위해서는 유니크 또는 레전드 무기가 필요한데 일반 전투 방에서만 전투하면 획득할 수 있는 확률이 매우 낮아 게임을 클리어 할 확률이 낮아짐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난이도가 높은 만큼 </a:t>
            </a:r>
            <a:r>
              <a:rPr lang="ko-KR" altLang="en-US" sz="1400" b="1" dirty="0">
                <a:solidFill>
                  <a:srgbClr val="FF0000"/>
                </a:solidFill>
              </a:rPr>
              <a:t>큰 보상을 지급해 동기를 부여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623B7E9-423E-419F-A0DF-45F52E4E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2ED677-0518-4735-9158-BF77F4D304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42E7C86F-B96D-4993-80F5-8F7A91E0F96C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3469010740"/>
              </p:ext>
            </p:extLst>
          </p:nvPr>
        </p:nvGraphicFramePr>
        <p:xfrm>
          <a:off x="457200" y="4407247"/>
          <a:ext cx="5562598" cy="1882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206">
                  <a:extLst>
                    <a:ext uri="{9D8B030D-6E8A-4147-A177-3AD203B41FA5}">
                      <a16:colId xmlns:a16="http://schemas.microsoft.com/office/drawing/2014/main" val="2648627700"/>
                    </a:ext>
                  </a:extLst>
                </a:gridCol>
                <a:gridCol w="1340950">
                  <a:extLst>
                    <a:ext uri="{9D8B030D-6E8A-4147-A177-3AD203B41FA5}">
                      <a16:colId xmlns:a16="http://schemas.microsoft.com/office/drawing/2014/main" val="3227249048"/>
                    </a:ext>
                  </a:extLst>
                </a:gridCol>
                <a:gridCol w="1444597">
                  <a:extLst>
                    <a:ext uri="{9D8B030D-6E8A-4147-A177-3AD203B41FA5}">
                      <a16:colId xmlns:a16="http://schemas.microsoft.com/office/drawing/2014/main" val="2702194289"/>
                    </a:ext>
                  </a:extLst>
                </a:gridCol>
                <a:gridCol w="1544845">
                  <a:extLst>
                    <a:ext uri="{9D8B030D-6E8A-4147-A177-3AD203B41FA5}">
                      <a16:colId xmlns:a16="http://schemas.microsoft.com/office/drawing/2014/main" val="166249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고급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25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획득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노멀</a:t>
                      </a:r>
                      <a:r>
                        <a:rPr lang="en-US" altLang="ko-KR" sz="1000" dirty="0"/>
                        <a:t>50%, </a:t>
                      </a:r>
                      <a:r>
                        <a:rPr lang="ko-KR" altLang="en-US" sz="1000" dirty="0" err="1"/>
                        <a:t>포션</a:t>
                      </a:r>
                      <a:r>
                        <a:rPr lang="en-US" altLang="ko-KR" sz="1000" dirty="0"/>
                        <a:t>40%,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유니크</a:t>
                      </a:r>
                      <a:r>
                        <a:rPr lang="en-US" altLang="ko-KR" sz="1000" dirty="0"/>
                        <a:t>10%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노멀</a:t>
                      </a:r>
                      <a:r>
                        <a:rPr lang="en-US" altLang="ko-KR" sz="1000" dirty="0"/>
                        <a:t>5%, </a:t>
                      </a:r>
                      <a:r>
                        <a:rPr lang="ko-KR" altLang="en-US" sz="1000" dirty="0" err="1"/>
                        <a:t>포션</a:t>
                      </a:r>
                      <a:r>
                        <a:rPr lang="en-US" altLang="ko-KR" sz="1000" dirty="0"/>
                        <a:t>40%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유니크</a:t>
                      </a:r>
                      <a:r>
                        <a:rPr lang="en-US" altLang="ko-KR" sz="1000" dirty="0"/>
                        <a:t>50%,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레전드 </a:t>
                      </a:r>
                      <a:r>
                        <a:rPr lang="en-US" altLang="ko-KR" sz="1000" dirty="0"/>
                        <a:t>5%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유니크 </a:t>
                      </a:r>
                      <a:r>
                        <a:rPr lang="en-US" altLang="ko-KR" sz="1000" dirty="0"/>
                        <a:t>30%, </a:t>
                      </a:r>
                      <a:r>
                        <a:rPr lang="ko-KR" altLang="en-US" sz="1000" dirty="0" err="1"/>
                        <a:t>포션</a:t>
                      </a:r>
                      <a:r>
                        <a:rPr lang="en-US" altLang="ko-KR" sz="1000" dirty="0"/>
                        <a:t>20%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레전드 </a:t>
                      </a:r>
                      <a:r>
                        <a:rPr lang="en-US" altLang="ko-KR" sz="1000" dirty="0"/>
                        <a:t>50%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08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획득 </a:t>
                      </a:r>
                      <a:r>
                        <a:rPr lang="ko-KR" altLang="en-US" sz="1400" dirty="0" err="1"/>
                        <a:t>재화량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50~200 </a:t>
                      </a:r>
                      <a:r>
                        <a:rPr lang="ko-KR" altLang="en-US" sz="1000" dirty="0"/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300~1000</a:t>
                      </a:r>
                      <a:r>
                        <a:rPr lang="ko-KR" altLang="en-US" sz="1000" dirty="0"/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10000~20000</a:t>
                      </a:r>
                      <a:r>
                        <a:rPr lang="ko-KR" altLang="en-US" sz="1000" dirty="0"/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98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30%</a:t>
                      </a:r>
                      <a:r>
                        <a:rPr lang="ko-KR" altLang="en-US" sz="1000" dirty="0"/>
                        <a:t>확률로 보물획득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100%</a:t>
                      </a:r>
                      <a:r>
                        <a:rPr lang="ko-KR" altLang="en-US" sz="1000" dirty="0"/>
                        <a:t>확률로 보물 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48014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ECEC3F-BF64-4517-9312-663767BBFADB}"/>
              </a:ext>
            </a:extLst>
          </p:cNvPr>
          <p:cNvGrpSpPr/>
          <p:nvPr/>
        </p:nvGrpSpPr>
        <p:grpSpPr>
          <a:xfrm>
            <a:off x="1300165" y="3209036"/>
            <a:ext cx="3881436" cy="1097354"/>
            <a:chOff x="457200" y="3770685"/>
            <a:chExt cx="5567364" cy="157399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9962C40-B77A-43E1-89E0-348AE52C4C6C}"/>
                </a:ext>
              </a:extLst>
            </p:cNvPr>
            <p:cNvGrpSpPr/>
            <p:nvPr/>
          </p:nvGrpSpPr>
          <p:grpSpPr>
            <a:xfrm>
              <a:off x="457200" y="3770685"/>
              <a:ext cx="5567364" cy="1523402"/>
              <a:chOff x="805701" y="-1506165"/>
              <a:chExt cx="6961937" cy="1905000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E96953F-42DA-468E-8273-F74FF2A125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2638" y="-1506165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ABC1CE8F-89FB-4CC2-88B9-EC22EB39A9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5701" y="-1365252"/>
                <a:ext cx="1623174" cy="16231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21F64BC7-2AA0-4C53-BB64-A1F31B870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3256" y="-1506165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화살표: 갈매기형 수장 10">
                <a:extLst>
                  <a:ext uri="{FF2B5EF4-FFF2-40B4-BE49-F238E27FC236}">
                    <a16:creationId xmlns:a16="http://schemas.microsoft.com/office/drawing/2014/main" id="{8364F019-4339-4F52-8872-E8FC771B1961}"/>
                  </a:ext>
                </a:extLst>
              </p:cNvPr>
              <p:cNvSpPr/>
              <p:nvPr/>
            </p:nvSpPr>
            <p:spPr>
              <a:xfrm rot="10800000">
                <a:off x="5161359" y="-1097192"/>
                <a:ext cx="638175" cy="1087054"/>
              </a:xfrm>
              <a:prstGeom prst="chevron">
                <a:avLst>
                  <a:gd name="adj" fmla="val 68401"/>
                </a:avLst>
              </a:prstGeom>
              <a:solidFill>
                <a:srgbClr val="7C5B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화살표: 갈매기형 수장 14">
                <a:extLst>
                  <a:ext uri="{FF2B5EF4-FFF2-40B4-BE49-F238E27FC236}">
                    <a16:creationId xmlns:a16="http://schemas.microsoft.com/office/drawing/2014/main" id="{3D4DBDB9-0EB8-4078-B025-2256714E8F2A}"/>
                  </a:ext>
                </a:extLst>
              </p:cNvPr>
              <p:cNvSpPr/>
              <p:nvPr/>
            </p:nvSpPr>
            <p:spPr>
              <a:xfrm rot="10800000">
                <a:off x="2491978" y="-1097191"/>
                <a:ext cx="638175" cy="1087054"/>
              </a:xfrm>
              <a:prstGeom prst="chevron">
                <a:avLst>
                  <a:gd name="adj" fmla="val 68401"/>
                </a:avLst>
              </a:prstGeom>
              <a:solidFill>
                <a:srgbClr val="7C5B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9638E0-E5CC-4516-B77B-74AF32321C20}"/>
                </a:ext>
              </a:extLst>
            </p:cNvPr>
            <p:cNvSpPr txBox="1"/>
            <p:nvPr/>
          </p:nvSpPr>
          <p:spPr>
            <a:xfrm>
              <a:off x="707564" y="5067682"/>
              <a:ext cx="835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일반 전투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819855-038E-46A0-862C-18528BAAE032}"/>
                </a:ext>
              </a:extLst>
            </p:cNvPr>
            <p:cNvSpPr txBox="1"/>
            <p:nvPr/>
          </p:nvSpPr>
          <p:spPr>
            <a:xfrm>
              <a:off x="2721282" y="5067682"/>
              <a:ext cx="835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/>
                <a:t>고급 </a:t>
              </a:r>
              <a:r>
                <a:rPr lang="ko-KR" altLang="en-US" sz="1200" dirty="0"/>
                <a:t>전투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44AD74-6371-489B-8B3F-1D497A101AFF}"/>
                </a:ext>
              </a:extLst>
            </p:cNvPr>
            <p:cNvSpPr txBox="1"/>
            <p:nvPr/>
          </p:nvSpPr>
          <p:spPr>
            <a:xfrm>
              <a:off x="4893501" y="5067682"/>
              <a:ext cx="835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보스 전투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EDE6E3-DF31-411A-87BD-682BAD7A8B0F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33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시간을 주제로 하는 시스템 </a:t>
            </a:r>
            <a:r>
              <a:rPr lang="en-US" altLang="ko-KR" dirty="0"/>
              <a:t>( </a:t>
            </a:r>
            <a:r>
              <a:rPr lang="ko-KR" altLang="en-US" dirty="0"/>
              <a:t>캐릭터의 체력이 플레이 가능한 시간</a:t>
            </a:r>
            <a:r>
              <a:rPr lang="en-US" altLang="ko-KR" dirty="0"/>
              <a:t> )</a:t>
            </a:r>
          </a:p>
          <a:p>
            <a:r>
              <a:rPr lang="ko-KR" altLang="en-US" dirty="0"/>
              <a:t>던전 입장 시 모든 몬스터는 정지되어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유저가 몬스터를 공격하거나 구조물과 상호작용하게 되면 몬스터가 활동을 시작하게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몬스터가 활동하기 시작할 때부터 유저는 지속적인 데미지를 받는다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처치하는 것을 잃은 체력의 일부를 회복할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지속 데미지로 게임의 긴장감을 조성</a:t>
            </a:r>
            <a:r>
              <a:rPr lang="en-US" altLang="ko-KR" sz="1400" b="1" dirty="0">
                <a:solidFill>
                  <a:srgbClr val="FF0000"/>
                </a:solidFill>
              </a:rPr>
              <a:t>,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빠른 게임 플레이가 가능</a:t>
            </a:r>
            <a:endParaRPr lang="en-US" altLang="ko-KR" dirty="0"/>
          </a:p>
          <a:p>
            <a:r>
              <a:rPr lang="ko-KR" altLang="en-US" dirty="0"/>
              <a:t>유저는 방을 공략하기 좋은 장소를 찾아 미리 이동할 시간이 생기고 그 시간을 활용해 전투를 준비하게 된다</a:t>
            </a:r>
            <a:r>
              <a:rPr lang="en-US" altLang="ko-KR" dirty="0"/>
              <a:t>.</a:t>
            </a:r>
          </a:p>
          <a:p>
            <a:r>
              <a:rPr lang="ko-KR" altLang="en-US" sz="1400" b="1" dirty="0" err="1">
                <a:solidFill>
                  <a:srgbClr val="FF0000"/>
                </a:solidFill>
              </a:rPr>
              <a:t>운적</a:t>
            </a:r>
            <a:r>
              <a:rPr lang="ko-KR" altLang="en-US" sz="1400" b="1" dirty="0">
                <a:solidFill>
                  <a:srgbClr val="FF0000"/>
                </a:solidFill>
              </a:rPr>
              <a:t> 요소를 최소화 하고 유저의 실력을 최대한 발휘할 수 있도록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  <p:pic>
        <p:nvPicPr>
          <p:cNvPr id="7" name="내용 개체 틀 13" descr="시계, 컴퓨터이(가) 표시된 사진&#10;&#10;자동 생성된 설명">
            <a:extLst>
              <a:ext uri="{FF2B5EF4-FFF2-40B4-BE49-F238E27FC236}">
                <a16:creationId xmlns:a16="http://schemas.microsoft.com/office/drawing/2014/main" id="{D089FB10-C74C-4EE2-BBB4-8A6F5562A2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81" y="1065649"/>
            <a:ext cx="3976038" cy="2015252"/>
          </a:xfr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7EAE640-5FA0-4DC5-9B1D-6DF7A78C8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36" y="4261021"/>
            <a:ext cx="1276420" cy="127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>
            <a:extLst>
              <a:ext uri="{FF2B5EF4-FFF2-40B4-BE49-F238E27FC236}">
                <a16:creationId xmlns:a16="http://schemas.microsoft.com/office/drawing/2014/main" id="{6DC753CE-6C85-49B2-A23D-8978C110D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885" y="4261022"/>
            <a:ext cx="1276420" cy="12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464E35-2310-4797-A89C-C4E4E9ADDD83}"/>
              </a:ext>
            </a:extLst>
          </p:cNvPr>
          <p:cNvSpPr txBox="1"/>
          <p:nvPr/>
        </p:nvSpPr>
        <p:spPr>
          <a:xfrm>
            <a:off x="1288659" y="553744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몬스터 처치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577890-4F90-4E4D-AFE3-781563B2187F}"/>
              </a:ext>
            </a:extLst>
          </p:cNvPr>
          <p:cNvGrpSpPr/>
          <p:nvPr/>
        </p:nvGrpSpPr>
        <p:grpSpPr>
          <a:xfrm>
            <a:off x="2851974" y="3826367"/>
            <a:ext cx="2374545" cy="369332"/>
            <a:chOff x="3044478" y="6659041"/>
            <a:chExt cx="2374545" cy="3693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262B7A3-A4B7-4EA0-A61B-A211F88E712D}"/>
                </a:ext>
              </a:extLst>
            </p:cNvPr>
            <p:cNvSpPr/>
            <p:nvPr/>
          </p:nvSpPr>
          <p:spPr>
            <a:xfrm>
              <a:off x="3513893" y="6670307"/>
              <a:ext cx="1594726" cy="358066"/>
            </a:xfrm>
            <a:prstGeom prst="round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DBE53F8-F826-48BA-A2D2-A97375A42CF5}"/>
                </a:ext>
              </a:extLst>
            </p:cNvPr>
            <p:cNvSpPr/>
            <p:nvPr/>
          </p:nvSpPr>
          <p:spPr>
            <a:xfrm>
              <a:off x="3503596" y="6670307"/>
              <a:ext cx="1915427" cy="358066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9A9383-1BE8-45A9-8C81-BC8012095CD3}"/>
                </a:ext>
              </a:extLst>
            </p:cNvPr>
            <p:cNvSpPr txBox="1"/>
            <p:nvPr/>
          </p:nvSpPr>
          <p:spPr>
            <a:xfrm>
              <a:off x="3044478" y="665904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HP</a:t>
              </a:r>
              <a:endParaRPr lang="ko-KR" altLang="en-US" b="1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323C5D5-0F7D-4E49-A3FC-0851BDD751D0}"/>
                </a:ext>
              </a:extLst>
            </p:cNvPr>
            <p:cNvSpPr/>
            <p:nvPr/>
          </p:nvSpPr>
          <p:spPr>
            <a:xfrm>
              <a:off x="3513893" y="6670307"/>
              <a:ext cx="981105" cy="358066"/>
            </a:xfrm>
            <a:prstGeom prst="round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494C3918-07FB-4AF2-A03F-14F71D6FCD62}"/>
                </a:ext>
              </a:extLst>
            </p:cNvPr>
            <p:cNvSpPr/>
            <p:nvPr/>
          </p:nvSpPr>
          <p:spPr>
            <a:xfrm>
              <a:off x="4552750" y="6670307"/>
              <a:ext cx="526994" cy="358066"/>
            </a:xfrm>
            <a:prstGeom prst="rightArrow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회복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8956A55-EBB1-49AE-A808-FB17FBC7B9D6}"/>
              </a:ext>
            </a:extLst>
          </p:cNvPr>
          <p:cNvSpPr/>
          <p:nvPr/>
        </p:nvSpPr>
        <p:spPr>
          <a:xfrm>
            <a:off x="2598821" y="4627105"/>
            <a:ext cx="1098773" cy="544252"/>
          </a:xfrm>
          <a:prstGeom prst="rightArrow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체력 강탈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3D922C-EAA8-4711-8ADD-F0BE34854EF6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227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6FFFC6-EE4D-492F-ABCE-50CFC344DF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 err="1"/>
              <a:t>마나를</a:t>
            </a:r>
            <a:r>
              <a:rPr lang="ko-KR" altLang="en-US" dirty="0"/>
              <a:t> 사용해 스킬을 사용하는 기존 </a:t>
            </a:r>
            <a:r>
              <a:rPr lang="en-US" altLang="ko-KR" dirty="0"/>
              <a:t>RPG</a:t>
            </a:r>
            <a:r>
              <a:rPr lang="ko-KR" altLang="en-US" dirty="0"/>
              <a:t>와 달리 스킬 사용 시 체력을 사용</a:t>
            </a:r>
            <a:endParaRPr lang="en-US" altLang="ko-KR" dirty="0"/>
          </a:p>
          <a:p>
            <a:r>
              <a:rPr lang="ko-KR" altLang="en-US" dirty="0"/>
              <a:t>게임을 시작하면 조금씩 체력이 감소함</a:t>
            </a:r>
            <a:r>
              <a:rPr lang="en-US" altLang="ko-KR" dirty="0"/>
              <a:t>(</a:t>
            </a:r>
            <a:r>
              <a:rPr lang="ko-KR" altLang="en-US" dirty="0"/>
              <a:t>게임의 컨셉 스토리와 연관됨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몬스터를 처치해 체력을 회복하기도</a:t>
            </a:r>
            <a:r>
              <a:rPr lang="en-US" altLang="ko-KR" dirty="0"/>
              <a:t>, NPC</a:t>
            </a:r>
            <a:r>
              <a:rPr lang="ko-KR" altLang="en-US" dirty="0"/>
              <a:t>를 통해 체력을 회복할 수도 있음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포션을</a:t>
            </a:r>
            <a:r>
              <a:rPr lang="ko-KR" altLang="en-US" dirty="0"/>
              <a:t> 통해 체력 회복 가능</a:t>
            </a:r>
            <a:r>
              <a:rPr lang="en-US" altLang="ko-KR" dirty="0"/>
              <a:t>) – </a:t>
            </a:r>
            <a:r>
              <a:rPr lang="ko-KR" altLang="en-US" dirty="0"/>
              <a:t>다양한 체력 회복 방식</a:t>
            </a:r>
            <a:endParaRPr lang="en-US" altLang="ko-KR" dirty="0"/>
          </a:p>
          <a:p>
            <a:r>
              <a:rPr lang="ko-KR" altLang="en-US" dirty="0"/>
              <a:t>회피 기술을 기본 스킬로 사용</a:t>
            </a:r>
            <a:r>
              <a:rPr lang="en-US" altLang="ko-KR" dirty="0"/>
              <a:t>, </a:t>
            </a:r>
            <a:r>
              <a:rPr lang="ko-KR" altLang="en-US" dirty="0"/>
              <a:t>회피 모션 중에는 피격대상이 되지 않음</a:t>
            </a:r>
            <a:endParaRPr lang="en-US" altLang="ko-KR" dirty="0"/>
          </a:p>
          <a:p>
            <a:r>
              <a:rPr lang="ko-KR" altLang="en-US" dirty="0"/>
              <a:t>기본 회피 스킬과 함께 사용할 스킬 하나를 유저가 선택해 플레이 할 수 있음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시스템 </a:t>
            </a:r>
            <a:r>
              <a:rPr lang="ko-KR" altLang="en-US" dirty="0" err="1"/>
              <a:t>스텟을</a:t>
            </a:r>
            <a:r>
              <a:rPr lang="ko-KR" altLang="en-US" dirty="0"/>
              <a:t> 강화하면 스킬을 하나씩 획득할 수 있음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스킬 남용을 통해 </a:t>
            </a:r>
            <a:r>
              <a:rPr lang="ko-KR" altLang="en-US" sz="1400" b="1" dirty="0">
                <a:solidFill>
                  <a:srgbClr val="FF0000"/>
                </a:solidFill>
              </a:rPr>
              <a:t>게임 난이도가 감소하게 되는 것을 방지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dirty="0"/>
              <a:t>점차 감소하는 체력을 통해 긴장감 조성</a:t>
            </a:r>
            <a:r>
              <a:rPr lang="en-US" altLang="ko-KR" dirty="0"/>
              <a:t> (</a:t>
            </a:r>
            <a:r>
              <a:rPr lang="ko-KR" altLang="en-US" dirty="0"/>
              <a:t>체력 회복 방식을 유저가 학습하게 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스킬과 회피 기술을 통해 </a:t>
            </a:r>
            <a:r>
              <a:rPr lang="ko-KR" altLang="en-US" sz="1400" b="1" dirty="0">
                <a:solidFill>
                  <a:srgbClr val="FF0000"/>
                </a:solidFill>
              </a:rPr>
              <a:t>역동적인 전투</a:t>
            </a:r>
            <a:r>
              <a:rPr lang="ko-KR" altLang="en-US" dirty="0"/>
              <a:t>가 가능하도록 설계</a:t>
            </a:r>
            <a:endParaRPr lang="en-US" altLang="ko-KR" dirty="0"/>
          </a:p>
          <a:p>
            <a:r>
              <a:rPr lang="en-US" altLang="ko-KR" dirty="0"/>
              <a:t>UI </a:t>
            </a:r>
            <a:r>
              <a:rPr lang="ko-KR" altLang="en-US" dirty="0"/>
              <a:t>버튼 개수를 줄이고 </a:t>
            </a:r>
            <a:r>
              <a:rPr lang="ko-KR" altLang="en-US" sz="1400" b="1" dirty="0">
                <a:solidFill>
                  <a:srgbClr val="FF0000"/>
                </a:solidFill>
              </a:rPr>
              <a:t>게임 시작전에 공략 방식을 고민</a:t>
            </a:r>
            <a:r>
              <a:rPr lang="ko-KR" altLang="en-US" dirty="0"/>
              <a:t>할 수 있는 요소로 스킬을 활용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2D134C2-D5D3-4748-A90E-C2F914D4C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782C3E-3177-48D5-8D5F-3DD706802C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C4C73C-0262-4287-A8BD-DC92BE3BFD85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내용 개체 틀 15" descr="시계이(가) 표시된 사진&#10;&#10;자동 생성된 설명">
            <a:extLst>
              <a:ext uri="{FF2B5EF4-FFF2-40B4-BE49-F238E27FC236}">
                <a16:creationId xmlns:a16="http://schemas.microsoft.com/office/drawing/2014/main" id="{30DA0951-2BCD-4252-AF41-6ACEA2A358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24" y="957375"/>
            <a:ext cx="4277742" cy="2103372"/>
          </a:xfrm>
          <a:prstGeom prst="rect">
            <a:avLst/>
          </a:prstGeom>
        </p:spPr>
      </p:pic>
      <p:pic>
        <p:nvPicPr>
          <p:cNvPr id="13" name="그림 12" descr="모니터, 사진, 텔레비전, 시계이(가) 표시된 사진&#10;&#10;자동 생성된 설명">
            <a:extLst>
              <a:ext uri="{FF2B5EF4-FFF2-40B4-BE49-F238E27FC236}">
                <a16:creationId xmlns:a16="http://schemas.microsoft.com/office/drawing/2014/main" id="{9A1C7FE3-63B8-4F36-814F-9F396DE4B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38" y="3305732"/>
            <a:ext cx="4275250" cy="273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77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E1E07-064D-4E9D-A6F0-B1BF15E484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시간을 소재로한 스킬 액션 </a:t>
            </a:r>
            <a:r>
              <a:rPr lang="en-US" altLang="ko-KR" dirty="0"/>
              <a:t>(</a:t>
            </a:r>
            <a:r>
              <a:rPr lang="ko-KR" altLang="en-US" dirty="0"/>
              <a:t>시간 정지</a:t>
            </a:r>
            <a:r>
              <a:rPr lang="en-US" altLang="ko-KR" dirty="0"/>
              <a:t>, </a:t>
            </a:r>
            <a:r>
              <a:rPr lang="ko-KR" altLang="en-US" dirty="0"/>
              <a:t>빠른 이동</a:t>
            </a:r>
            <a:r>
              <a:rPr lang="en-US" altLang="ko-KR" dirty="0"/>
              <a:t>, </a:t>
            </a:r>
            <a:r>
              <a:rPr lang="ko-KR" altLang="en-US" dirty="0"/>
              <a:t>되감기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몬스터의 공격을 스킬로 정지시켜 회피하거나 빠르게 움직여 뒤에서 기습하는 방식으로 게임이 진행됨</a:t>
            </a:r>
            <a:endParaRPr lang="en-US" altLang="ko-KR" dirty="0"/>
          </a:p>
          <a:p>
            <a:r>
              <a:rPr lang="ko-KR" altLang="en-US" dirty="0"/>
              <a:t>시간을 되감아 파괴되었던 구조물을 다시 되돌려 공격을 방어하기도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 </a:t>
            </a:r>
            <a:r>
              <a:rPr lang="ko-KR" altLang="en-US" dirty="0" err="1"/>
              <a:t>스텟</a:t>
            </a:r>
            <a:r>
              <a:rPr lang="ko-KR" altLang="en-US" dirty="0"/>
              <a:t> 중 시스템을 강화하면 스킬의 재사용 대기시간과 사용하는 체력 값이 감소한다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스킬 효과 적용 대상을 조이스틱을 활용해 선택하게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스킬 버튼을 누르게 되면 효과 적용 대상을 정할 때까지 게임이 일시 정지된다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유저가 스킬을 사용하며 시간을 조종하고 있다는 느낌을 받도록 하는 것이 목표</a:t>
            </a:r>
            <a:endParaRPr lang="en-US" altLang="ko-KR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로그 </a:t>
            </a:r>
            <a:r>
              <a:rPr lang="ko-KR" altLang="en-US" sz="1400" b="1" dirty="0" err="1">
                <a:solidFill>
                  <a:srgbClr val="FF0000"/>
                </a:solidFill>
              </a:rPr>
              <a:t>라이크</a:t>
            </a:r>
            <a:r>
              <a:rPr lang="ko-KR" altLang="en-US" sz="1400" b="1" dirty="0">
                <a:solidFill>
                  <a:srgbClr val="FF0000"/>
                </a:solidFill>
              </a:rPr>
              <a:t> 게임에서 사용하지 않았던 컨셉의 스킬로 차별화 시도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59C4AB-DA07-4C76-973C-5911B40F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74C193-88D4-4F84-98C9-933ECD106E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407306-95A4-4039-B70B-9D6EA4A4A39E}"/>
              </a:ext>
            </a:extLst>
          </p:cNvPr>
          <p:cNvGrpSpPr/>
          <p:nvPr/>
        </p:nvGrpSpPr>
        <p:grpSpPr>
          <a:xfrm>
            <a:off x="704591" y="778925"/>
            <a:ext cx="5211684" cy="5512557"/>
            <a:chOff x="710398" y="778924"/>
            <a:chExt cx="5410903" cy="5723277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B1965DC-C192-4A33-BFC8-A847B9EDC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270" y="778924"/>
              <a:ext cx="2699158" cy="2098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CB8448CA-0C3C-4913-95B6-CF57AA1DA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270" y="3057271"/>
              <a:ext cx="2699158" cy="1511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0E37F72-B666-4885-A24F-D0CFB30EF5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270" y="4748551"/>
              <a:ext cx="2699158" cy="1511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7BB7C2-AA9A-458F-895C-B7582F87F6AC}"/>
                </a:ext>
              </a:extLst>
            </p:cNvPr>
            <p:cNvSpPr txBox="1"/>
            <p:nvPr/>
          </p:nvSpPr>
          <p:spPr>
            <a:xfrm>
              <a:off x="1599123" y="2825508"/>
              <a:ext cx="3633453" cy="255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/>
                <a:t>오버워치에서</a:t>
              </a:r>
              <a:r>
                <a:rPr lang="ko-KR" altLang="en-US" sz="1000" dirty="0"/>
                <a:t> 시간 이동 능력을 사용하는 캐릭터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트레이서</a:t>
              </a:r>
              <a:r>
                <a:rPr lang="en-US" altLang="ko-KR" sz="1000" dirty="0"/>
                <a:t>’</a:t>
              </a:r>
              <a:endParaRPr lang="ko-KR" altLang="en-US" sz="1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71A171-762C-4FEF-813D-D71524AB00CA}"/>
                </a:ext>
              </a:extLst>
            </p:cNvPr>
            <p:cNvSpPr txBox="1"/>
            <p:nvPr/>
          </p:nvSpPr>
          <p:spPr>
            <a:xfrm>
              <a:off x="1088189" y="4536038"/>
              <a:ext cx="4655321" cy="255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/>
                <a:t>카타나</a:t>
              </a:r>
              <a:r>
                <a:rPr lang="ko-KR" altLang="en-US" sz="1000" dirty="0"/>
                <a:t> 제로에서 시간을 느리게 만들어 적을 순식간에 처치하는 캐릭터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제로</a:t>
              </a:r>
              <a:r>
                <a:rPr lang="en-US" altLang="ko-KR" sz="1000" dirty="0"/>
                <a:t>’</a:t>
              </a:r>
              <a:endParaRPr lang="ko-KR" altLang="en-US" sz="1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7CD24B-5D72-44E3-9CC9-2D6AC83FB32F}"/>
                </a:ext>
              </a:extLst>
            </p:cNvPr>
            <p:cNvSpPr txBox="1"/>
            <p:nvPr/>
          </p:nvSpPr>
          <p:spPr>
            <a:xfrm>
              <a:off x="710398" y="6246568"/>
              <a:ext cx="5410903" cy="255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/>
                <a:t>유저 캐릭터가 움직이면 적들도 함께 움직이는 상황에서 적을 </a:t>
              </a:r>
              <a:r>
                <a:rPr lang="ko-KR" altLang="en-US" sz="1000" dirty="0" err="1"/>
                <a:t>저치해야</a:t>
              </a:r>
              <a:r>
                <a:rPr lang="ko-KR" altLang="en-US" sz="1000" dirty="0"/>
                <a:t> 하는 게임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슈퍼 핫</a:t>
              </a:r>
              <a:r>
                <a:rPr lang="en-US" altLang="ko-KR" sz="1000" dirty="0"/>
                <a:t>’</a:t>
              </a:r>
              <a:endParaRPr lang="ko-KR" altLang="en-US" sz="1000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1E760A9-F3AD-447E-8C0B-519137BCE5B3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935DD0-0EAC-4CE8-A2DC-82A9089F990C}"/>
              </a:ext>
            </a:extLst>
          </p:cNvPr>
          <p:cNvSpPr txBox="1"/>
          <p:nvPr/>
        </p:nvSpPr>
        <p:spPr>
          <a:xfrm>
            <a:off x="439934" y="807966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&lt;</a:t>
            </a:r>
            <a:r>
              <a:rPr lang="ko-KR" altLang="en-US" sz="1600" b="1" dirty="0"/>
              <a:t>참고 게임</a:t>
            </a:r>
            <a:r>
              <a:rPr lang="en-US" altLang="ko-KR" sz="1600" b="1" dirty="0"/>
              <a:t>&gt;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9676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06147-9BBB-4EB3-856C-B8D88CB5A4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던전 진입 전 마을에서 업적을 확인 할 수 있다</a:t>
            </a:r>
            <a:r>
              <a:rPr lang="en-US" altLang="ko-KR" dirty="0"/>
              <a:t>. (</a:t>
            </a:r>
            <a:r>
              <a:rPr lang="ko-KR" altLang="en-US" dirty="0"/>
              <a:t>상시 퀘스트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시작 방에서 해당 층에서 수행할 수 있는 퀘스트를 유저에게 지급한다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퀘스트를 클리어하면 게임 종료 보상에 추가 보상이 생긴다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퀘스트를 통해 던전을 탐험하고 몬스터를 처치하는 목적을 부여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dirty="0"/>
              <a:t>캐릭터의 빠른 성장을 목적으로 하는 유저의 경우 퀘스트를 클리어 하기 위해 던전을 필수 적으로 탐험하게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추가 컨텐츠와 함께 활용할 수 있는 여지가 생긴다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FDF92F8-2FCE-4B1D-AF90-A925429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5982C4-BBAA-4B24-91EB-DB9067A8B1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  <p:pic>
        <p:nvPicPr>
          <p:cNvPr id="10" name="내용 개체 틀 10" descr="텍스트이(가) 표시된 사진&#10;&#10;자동 생성된 설명">
            <a:extLst>
              <a:ext uri="{FF2B5EF4-FFF2-40B4-BE49-F238E27FC236}">
                <a16:creationId xmlns:a16="http://schemas.microsoft.com/office/drawing/2014/main" id="{F5EB1B64-9500-42BC-B724-5C51CA84862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83" y="3589065"/>
            <a:ext cx="5560034" cy="262150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95EBDF-9DA5-4581-8E34-5764907457F5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 descr="던그리드 퀘스트에 대한 이미지 검색결과">
            <a:extLst>
              <a:ext uri="{FF2B5EF4-FFF2-40B4-BE49-F238E27FC236}">
                <a16:creationId xmlns:a16="http://schemas.microsoft.com/office/drawing/2014/main" id="{E841C4F9-D506-42A7-8325-79177D884CF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3" t="17133" r="17133" b="17133"/>
          <a:stretch/>
        </p:blipFill>
        <p:spPr bwMode="auto">
          <a:xfrm>
            <a:off x="1009851" y="832660"/>
            <a:ext cx="4457298" cy="248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82E62A96-8333-4B7D-A5D2-1BB6B51E940B}"/>
              </a:ext>
            </a:extLst>
          </p:cNvPr>
          <p:cNvSpPr/>
          <p:nvPr/>
        </p:nvSpPr>
        <p:spPr>
          <a:xfrm>
            <a:off x="4145293" y="1727113"/>
            <a:ext cx="519764" cy="475828"/>
          </a:xfrm>
          <a:prstGeom prst="wedgeRoundRectCallout">
            <a:avLst>
              <a:gd name="adj1" fmla="val -20833"/>
              <a:gd name="adj2" fmla="val 70591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C000"/>
                </a:solidFill>
              </a:rPr>
              <a:t>!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12D678-A2A5-4A0B-80ED-A4A61A61D5A9}"/>
              </a:ext>
            </a:extLst>
          </p:cNvPr>
          <p:cNvSpPr txBox="1"/>
          <p:nvPr/>
        </p:nvSpPr>
        <p:spPr>
          <a:xfrm>
            <a:off x="2203062" y="3323723"/>
            <a:ext cx="316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마을 퀘스트를 통한 </a:t>
            </a:r>
            <a:r>
              <a:rPr lang="ko-KR" altLang="en-US" sz="1200"/>
              <a:t>업적 달성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25571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F04E4-A504-4E05-98E4-99959383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중간 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DD816-AE5D-4604-BE8E-0F3F9CF41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플레이 기획 </a:t>
            </a:r>
            <a:r>
              <a:rPr lang="en-US" altLang="ko-KR" dirty="0"/>
              <a:t>&amp; </a:t>
            </a:r>
            <a:r>
              <a:rPr lang="ko-KR" altLang="en-US" dirty="0"/>
              <a:t>차별 요소 기획</a:t>
            </a: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BF9348BD-DDF0-4848-942B-CE14D80E66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9989537"/>
              </p:ext>
            </p:extLst>
          </p:nvPr>
        </p:nvGraphicFramePr>
        <p:xfrm>
          <a:off x="419100" y="927166"/>
          <a:ext cx="11315700" cy="2440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5806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플레이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185966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단순한 조작을 통해 플랫폼의 단점을 보완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유저를 도와주는 보조 기능을 활용해 원활한 게임 플레이가 가능함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유저는 두개의 아이템을 바꿔가며 전투를 할 수 있으며 무기의 클래스가 두 종류이다</a:t>
                      </a:r>
                      <a:r>
                        <a:rPr lang="en-US" altLang="ko-KR" sz="1400" dirty="0"/>
                        <a:t>.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던전 속 돌발 상황에 유저가 즉각적으로 대처할 수 있도록 하는 것이 목적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무기의 등급과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방 등급에 따른 클리어 보상 차이로 던전 탐험의 동기 부여를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C5D2EF17-91E9-4E65-BD82-1C556D55A4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1168874"/>
              </p:ext>
            </p:extLst>
          </p:nvPr>
        </p:nvGraphicFramePr>
        <p:xfrm>
          <a:off x="419100" y="3440906"/>
          <a:ext cx="11315700" cy="2651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6309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차별요소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202090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시간을 소재로 게임을 진행하는 게임 </a:t>
                      </a:r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점차 줄어가는 생명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정지된 시간에서는 감소하지 않음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몬스터를 공격하면 시간 정지가 해제됨</a:t>
                      </a:r>
                      <a:r>
                        <a:rPr lang="en-US" altLang="ko-KR" sz="1400" dirty="0"/>
                        <a:t> ( </a:t>
                      </a:r>
                      <a:r>
                        <a:rPr lang="ko-KR" altLang="en-US" sz="1400" dirty="0"/>
                        <a:t>초당 약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의 데미지 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정지된 시간을 활용해 공략 방식을 고민할 수 있음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스킬 사용시 체력이 감소함으로 무분별한 스킬 남용을 막고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게임의 긴장감을 고조 시킬 수 있음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기본 회피 스킬을 활용해 제한적인 스킬 사용 대신 공격과 회피를 반복함으로 역동적인 전투가 가능해짐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시간 조종을 주제로 한 스킬을 활용해 게임의 특징을 어필할 수 있음</a:t>
                      </a:r>
                      <a:r>
                        <a:rPr lang="en-US" altLang="ko-KR" sz="1400" dirty="0"/>
                        <a:t> ( </a:t>
                      </a:r>
                      <a:r>
                        <a:rPr lang="ko-KR" altLang="en-US" sz="1400" dirty="0"/>
                        <a:t>기존 </a:t>
                      </a:r>
                      <a:r>
                        <a:rPr lang="ko-KR" altLang="en-US" sz="1400" dirty="0" err="1"/>
                        <a:t>로그라이크와</a:t>
                      </a:r>
                      <a:r>
                        <a:rPr lang="ko-KR" altLang="en-US" sz="1400" dirty="0"/>
                        <a:t> 다른 스타일의 전투 진행 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퀘스트와 업적을 통해 반복플레이의 지루함과 던전 탐험의 즐거움 더욱 크게 만들 수 있음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336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67D5E-8C12-4394-8BB7-0EE399FB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간략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19EAB8-0F2F-4423-9FB0-7D93313D95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간략한 기획게임 설명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6C17402-FB8A-4BEE-A4C1-63A57A1DB4CC}"/>
              </a:ext>
            </a:extLst>
          </p:cNvPr>
          <p:cNvGrpSpPr/>
          <p:nvPr/>
        </p:nvGrpSpPr>
        <p:grpSpPr>
          <a:xfrm>
            <a:off x="722422" y="1013931"/>
            <a:ext cx="5079046" cy="2856138"/>
            <a:chOff x="588987" y="1502268"/>
            <a:chExt cx="3760291" cy="2114552"/>
          </a:xfrm>
        </p:grpSpPr>
        <p:pic>
          <p:nvPicPr>
            <p:cNvPr id="5" name="그림 4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5526632B-5317-4174-83E0-4CE50F462A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3" t="12763" r="12763" b="12763"/>
            <a:stretch/>
          </p:blipFill>
          <p:spPr>
            <a:xfrm>
              <a:off x="588987" y="1502268"/>
              <a:ext cx="3760291" cy="2114552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EF1E225-F988-4E17-8770-7A4F3E34D746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77EBA33-F5CF-4600-94BB-4806AE491E99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84E12CA-FAA7-4AD6-BC22-0CA53579E4D9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6C7C4DD-9C07-43B3-8EC6-1EDB540A912E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1A5F90E-B8C5-4A69-AFE2-1CCA8D21F6CC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1B1E854-BB5F-435F-BF89-AAA91DFBB6A9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06A80B6-E027-4D11-B0E7-1AE961499A3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414B5B-47C9-4807-9B49-F6885439C799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3C1E9F3-8BA5-4FF2-9D40-07FEA8C1B8C2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FB942E2-3F4A-468B-AE0D-7DA31AE40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51428"/>
              </p:ext>
            </p:extLst>
          </p:nvPr>
        </p:nvGraphicFramePr>
        <p:xfrm>
          <a:off x="457197" y="4005408"/>
          <a:ext cx="5609495" cy="2131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3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023696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4017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4017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4017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9264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어려운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게임 난이도를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캐릭터 육성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통해 완화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시간을 조종하는 스킬 액션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디자인으로 시각적 차별화 부여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16" name="표 8">
            <a:extLst>
              <a:ext uri="{FF2B5EF4-FFF2-40B4-BE49-F238E27FC236}">
                <a16:creationId xmlns:a16="http://schemas.microsoft.com/office/drawing/2014/main" id="{CB73AD3C-54D3-4ADB-8488-239113FAD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82676"/>
              </p:ext>
            </p:extLst>
          </p:nvPr>
        </p:nvGraphicFramePr>
        <p:xfrm>
          <a:off x="6096001" y="892724"/>
          <a:ext cx="5632938" cy="5244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989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37275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모바일 플랫폼에 부족했던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 플랫폼에 맞춰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조작의 간소화</a:t>
                      </a:r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장르를 플레이하던 유저를 타겟으로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새로운 액션을 경험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하도록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37275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착용하는 무기에 따라 달라지는 액션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무기에 부여하는 특성에 따라 달라지는 전투 방식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392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E3E09-09C4-444D-903E-98D2867D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스토리 컨셉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78A2B3-8588-4715-AD66-C57A877DA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스토리텔링 방식</a:t>
            </a:r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DC0F76C7-6089-4868-920D-CB4DE855D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145652"/>
              </p:ext>
            </p:extLst>
          </p:nvPr>
        </p:nvGraphicFramePr>
        <p:xfrm>
          <a:off x="417711" y="806824"/>
          <a:ext cx="11356577" cy="5493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0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74712"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16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텍스트와 함께 사용되어 게임 내 스토리를 보다 정확하게 전달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텍스트를 활용한 캐릭터 대사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게임 </a:t>
                      </a:r>
                      <a:r>
                        <a:rPr lang="en-US" altLang="ko-KR" sz="1100" dirty="0"/>
                        <a:t>BGM, </a:t>
                      </a:r>
                      <a:r>
                        <a:rPr lang="ko-KR" altLang="en-US" sz="1100" dirty="0"/>
                        <a:t>공간 효과음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타격음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정리 상호작용 음</a:t>
                      </a:r>
                      <a:endParaRPr lang="en-US" altLang="ko-KR" sz="1100" dirty="0"/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831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말 풍선을 이용해 캐릭터의 대사를 표현</a:t>
                      </a:r>
                      <a:endParaRPr lang="en-US" altLang="ko-KR" sz="1100" dirty="0"/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주 스토리 전달 방식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화면 아래에 텍스트 칸을 통해 스토리 전달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게임 플레이 중에 화면에 짧은 글로 유저에게 정보 전달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몬스터와 캐릭터 소리 연출 다르게</a:t>
                      </a:r>
                      <a:endParaRPr lang="en-US" altLang="ko-KR" sz="11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캐릭터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기합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몬스터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포효</a:t>
                      </a:r>
                      <a:endParaRPr lang="en-US" altLang="ko-KR" sz="11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dirty="0"/>
                        <a:t>장소에 맞는 소리 연출 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실험실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물방울 소리 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공장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증기 소리</a:t>
                      </a:r>
                      <a:endParaRPr lang="en-US" altLang="ko-KR" sz="1100" dirty="0"/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일반 공격 </a:t>
                      </a:r>
                      <a:r>
                        <a:rPr lang="en-US" altLang="ko-KR" sz="1100" dirty="0"/>
                        <a:t>/ </a:t>
                      </a:r>
                      <a:r>
                        <a:rPr lang="ko-KR" altLang="en-US" sz="1100" dirty="0"/>
                        <a:t>스킬 공격 </a:t>
                      </a:r>
                      <a:r>
                        <a:rPr lang="ko-KR" altLang="en-US" sz="1100" dirty="0" err="1"/>
                        <a:t>타격음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체력이 일정 치수 이하로 내려갈 시 경고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사망 시 피드백 효과 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5232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가장 보편화된 스토리텔링 방식으로 유저 또한 거부감 없이 받아 들일 수 있음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적절한 </a:t>
                      </a:r>
                      <a:r>
                        <a:rPr lang="ko-KR" altLang="en-US" sz="1200" dirty="0" err="1"/>
                        <a:t>스킵</a:t>
                      </a:r>
                      <a:r>
                        <a:rPr lang="ko-KR" altLang="en-US" sz="1200" dirty="0"/>
                        <a:t> 버튼이 필요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marL="75627" marR="75627" marT="37813" marB="37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4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400" b="1" dirty="0">
                        <a:solidFill>
                          <a:srgbClr val="C00000"/>
                        </a:solidFill>
                      </a:endParaRPr>
                    </a:p>
                  </a:txBody>
                  <a:tcPr marL="75627" marR="75627" marT="37813" marB="37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BEA6EF6E-2F32-4D16-B0E2-9965716D64E4}"/>
              </a:ext>
            </a:extLst>
          </p:cNvPr>
          <p:cNvGrpSpPr/>
          <p:nvPr/>
        </p:nvGrpSpPr>
        <p:grpSpPr>
          <a:xfrm>
            <a:off x="1028460" y="1092473"/>
            <a:ext cx="10099508" cy="1513444"/>
            <a:chOff x="73661" y="683262"/>
            <a:chExt cx="12136119" cy="1818638"/>
          </a:xfrm>
        </p:grpSpPr>
        <p:pic>
          <p:nvPicPr>
            <p:cNvPr id="6" name="그림 8">
              <a:extLst>
                <a:ext uri="{FF2B5EF4-FFF2-40B4-BE49-F238E27FC236}">
                  <a16:creationId xmlns:a16="http://schemas.microsoft.com/office/drawing/2014/main" id="{F72D874A-E5AE-4C4C-B7B5-5B25520DDE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2462" y="764540"/>
              <a:ext cx="1737360" cy="1737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9">
              <a:extLst>
                <a:ext uri="{FF2B5EF4-FFF2-40B4-BE49-F238E27FC236}">
                  <a16:creationId xmlns:a16="http://schemas.microsoft.com/office/drawing/2014/main" id="{FFE998EF-05A5-48A4-AC89-3817B0CBB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2420" y="764540"/>
              <a:ext cx="1737360" cy="1737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말풍선: 사각형 7">
              <a:extLst>
                <a:ext uri="{FF2B5EF4-FFF2-40B4-BE49-F238E27FC236}">
                  <a16:creationId xmlns:a16="http://schemas.microsoft.com/office/drawing/2014/main" id="{DCE8A86E-B56B-483C-8B3E-1FB26EBAD45F}"/>
                </a:ext>
              </a:extLst>
            </p:cNvPr>
            <p:cNvSpPr/>
            <p:nvPr/>
          </p:nvSpPr>
          <p:spPr>
            <a:xfrm>
              <a:off x="3053080" y="764542"/>
              <a:ext cx="2702561" cy="1470659"/>
            </a:xfrm>
            <a:prstGeom prst="wedgeRectCallout">
              <a:avLst>
                <a:gd name="adj1" fmla="val -20081"/>
                <a:gd name="adj2" fmla="val 77341"/>
              </a:avLst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tx1"/>
                  </a:solidFill>
                </a:rPr>
                <a:t>대사</a:t>
              </a:r>
            </a:p>
          </p:txBody>
        </p:sp>
        <p:pic>
          <p:nvPicPr>
            <p:cNvPr id="9" name="내용 개체 틀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18995373-025E-4084-BBB8-30F317423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1" y="683262"/>
              <a:ext cx="1788161" cy="1549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34978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ACF68-8BEE-4F87-875F-7F948829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8AC7F-9D95-41A6-ACCB-154CA262BD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스토리 등장 인물</a:t>
            </a:r>
          </a:p>
        </p:txBody>
      </p:sp>
      <p:graphicFrame>
        <p:nvGraphicFramePr>
          <p:cNvPr id="4" name="표 12">
            <a:extLst>
              <a:ext uri="{FF2B5EF4-FFF2-40B4-BE49-F238E27FC236}">
                <a16:creationId xmlns:a16="http://schemas.microsoft.com/office/drawing/2014/main" id="{1D947FA4-7F75-4EAE-819E-949DCE34D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481086"/>
              </p:ext>
            </p:extLst>
          </p:nvPr>
        </p:nvGraphicFramePr>
        <p:xfrm>
          <a:off x="441792" y="860611"/>
          <a:ext cx="11308416" cy="5390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7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9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33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주인공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미래 사이보그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군인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인공지능을 막기위해 전투 중 폭파에 휘말려 과거로 시간을 이동하게 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박사의 도움으로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시공간을 조종하는 특수 장치를 장착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하게 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군인이기 때문에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무기를 자유자제로 다룰 수 있다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플레이의 목적을 부여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유저가 사용하는 스킬에 대한 개연성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다양한 무기를 자유자제로 사용하는 것에 대한 개연성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45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박사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뛰어난 천재 공학자 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실험 중에 우연히 주인공을 불러오게 됨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매우 심각한 손상을 입은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주인공의 신체를 수리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해주게 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과거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에 사는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명의 보스들과 알던 사이이며 그의 정보의 도움으로 주인공이 싸움을 하게 됨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유저를 도와주는 </a:t>
                      </a:r>
                      <a:r>
                        <a:rPr lang="en-US" altLang="ko-KR" sz="1300" dirty="0" err="1">
                          <a:solidFill>
                            <a:schemeClr val="tx1"/>
                          </a:solidFill>
                        </a:rPr>
                        <a:t>npc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유저의 캐릭터가 사망 이후 다시 살아 올 수 있는 이유가 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스토리의 흑막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으로 사용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45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명의 보스 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각자 분야로 매우 뛰어난 공학적 지식을 가지고 있음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실험을 통해 각자의 신체를 개조함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보스들이 사라지면서 미래가 하나씩 바뀌게 된다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유저가 토벌해야 하는 대상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매력적인 적일 수록 플레이에 애착이 감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플레이어가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보스를 하나씩 클리어 해가면서 변화하는 세상을 보여줌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으로 게임에 몰입하게 됨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107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ACF68-8BEE-4F87-875F-7F948829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8AC7F-9D95-41A6-ACCB-154CA262BD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스토리 등장 요소</a:t>
            </a:r>
          </a:p>
        </p:txBody>
      </p:sp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81035532-BADA-4A24-BD4D-2380D539A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815722"/>
              </p:ext>
            </p:extLst>
          </p:nvPr>
        </p:nvGraphicFramePr>
        <p:xfrm>
          <a:off x="440439" y="806825"/>
          <a:ext cx="11294678" cy="5488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5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1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요소</a:t>
                      </a:r>
                    </a:p>
                  </a:txBody>
                  <a:tcPr marL="91089" marR="91089" marT="45549" marB="455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91089" marR="91089" marT="45549" marB="455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91089" marR="91089" marT="45549" marB="455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1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콜로니</a:t>
                      </a:r>
                      <a:endParaRPr lang="ko-KR" altLang="en-US" sz="1600" b="1" dirty="0"/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과거에 과학적 연구를 위해 만들어진 하늘을 나는 비행 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6</a:t>
                      </a:r>
                      <a:r>
                        <a:rPr lang="ko-KR" altLang="en-US" sz="1100" dirty="0"/>
                        <a:t>명의 과학자가 구역을 나눠 관리함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미래에 인공지능을 개발해 인류를 통제하기 시작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이후 주인공을 과거로 시간이동 하게 만드는 장소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사건의 발단</a:t>
                      </a:r>
                      <a:r>
                        <a:rPr lang="en-US" altLang="ko-KR" sz="1100" dirty="0"/>
                        <a:t>,</a:t>
                      </a:r>
                      <a:r>
                        <a:rPr lang="en-US" altLang="ko-KR" sz="11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유저가 게임을 플레이하는 주요 무대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게임이 진행되는 메인 무대로 과학자들이 만든 요세라면 다양한 방어 요소가 있을 것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과학 요새 이기 때문에 나오는 방해요소에 정당성을 가짐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90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에테르</a:t>
                      </a: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스토리 상 에너지 동력원이자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내 중요한 제화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에테르라는 물질을 통해 로봇들이 움직일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특수한 경우 시공간까지 제어 할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해당 기술은 주인공을 돕는 박사만이 할 수 있는 기술 </a:t>
                      </a:r>
                      <a:endParaRPr lang="en-US" altLang="ko-KR" sz="11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이후 스토리의 복선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내 획득해야 하는 필수 제화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플레이에 직접 적으로 영향을 주는 요소 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유저가 수집해야 하는 필수 제화에 의미를 부여함으로 게임 내에서 매우 중요한 요소임을 스토리로 유저에게 연출 할 수 있음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세계관에서 적 로봇들이 움직일 수 있는 이유와 적을 처치하면서 얻는 제화와 상관관계를 설명할 수 있음</a:t>
                      </a: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7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시공간</a:t>
                      </a:r>
                      <a:endParaRPr lang="en-US" altLang="ko-KR" sz="1600" b="1" dirty="0"/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에테르라는 물질을 통해 제어할 수 있는 현실에서는 불가능한 기술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시공간을 제어하기 위해 많은 양의 에테르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동력원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가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필요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주인공이 사망하기 직전 에테르 장치를 활용해 과거로 넘어 갈 수 있다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캐릭터가 죽어도 다시 살아날 수 있는 이유</a:t>
                      </a:r>
                      <a:r>
                        <a:rPr lang="ko-KR" altLang="en-US" sz="1100" dirty="0"/>
                        <a:t>를 스토리로 표현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주인공의 스킬의 컨셉에 대한 개연성 부여 요소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현실에 불가능한 기술에 대한 거부감 해소</a:t>
                      </a: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2276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ACF68-8BEE-4F87-875F-7F948829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8AC7F-9D95-41A6-ACCB-154CA262BD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주인공 컨셉 디자인</a:t>
            </a:r>
          </a:p>
        </p:txBody>
      </p:sp>
      <p:grpSp>
        <p:nvGrpSpPr>
          <p:cNvPr id="5" name="그룹 7">
            <a:extLst>
              <a:ext uri="{FF2B5EF4-FFF2-40B4-BE49-F238E27FC236}">
                <a16:creationId xmlns:a16="http://schemas.microsoft.com/office/drawing/2014/main" id="{36E3244F-82A3-4903-8366-B4E9B3BFCE7E}"/>
              </a:ext>
            </a:extLst>
          </p:cNvPr>
          <p:cNvGrpSpPr>
            <a:grpSpLocks/>
          </p:cNvGrpSpPr>
          <p:nvPr/>
        </p:nvGrpSpPr>
        <p:grpSpPr bwMode="auto">
          <a:xfrm>
            <a:off x="1001960" y="716973"/>
            <a:ext cx="9217806" cy="3876312"/>
            <a:chOff x="808429" y="755077"/>
            <a:chExt cx="7234160" cy="3041841"/>
          </a:xfrm>
        </p:grpSpPr>
        <p:grpSp>
          <p:nvGrpSpPr>
            <p:cNvPr id="6" name="그룹 8">
              <a:extLst>
                <a:ext uri="{FF2B5EF4-FFF2-40B4-BE49-F238E27FC236}">
                  <a16:creationId xmlns:a16="http://schemas.microsoft.com/office/drawing/2014/main" id="{FFE74FB2-B7E4-48AD-8A23-C06CAD00E8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435" y="814462"/>
              <a:ext cx="2661154" cy="2982456"/>
              <a:chOff x="7465235" y="1441053"/>
              <a:chExt cx="3548205" cy="3976606"/>
            </a:xfrm>
          </p:grpSpPr>
          <p:pic>
            <p:nvPicPr>
              <p:cNvPr id="15" name="Picture 2" descr=" ">
                <a:extLst>
                  <a:ext uri="{FF2B5EF4-FFF2-40B4-BE49-F238E27FC236}">
                    <a16:creationId xmlns:a16="http://schemas.microsoft.com/office/drawing/2014/main" id="{29CF70D4-EB0B-49E0-9EDE-771B487634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03" t="6439" b="7198"/>
              <a:stretch>
                <a:fillRect/>
              </a:stretch>
            </p:blipFill>
            <p:spPr bwMode="auto">
              <a:xfrm>
                <a:off x="8269085" y="1562562"/>
                <a:ext cx="2010318" cy="3017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8">
                <a:extLst>
                  <a:ext uri="{FF2B5EF4-FFF2-40B4-BE49-F238E27FC236}">
                    <a16:creationId xmlns:a16="http://schemas.microsoft.com/office/drawing/2014/main" id="{AE36EFA9-1B9B-4932-AE6C-082336C696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65235" y="4771325"/>
                <a:ext cx="2386907" cy="4824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050" dirty="0">
                    <a:latin typeface="맑은 고딕" panose="020B0503020000020004" pitchFamily="50" charset="-127"/>
                  </a:rPr>
                  <a:t>튜토리얼 정리 디자인 컨셉</a:t>
                </a:r>
                <a:endParaRPr lang="en-US" altLang="ko-KR" sz="1050" dirty="0">
                  <a:latin typeface="맑은 고딕" panose="020B0503020000020004" pitchFamily="50" charset="-127"/>
                </a:endParaRPr>
              </a:p>
              <a:p>
                <a:pPr eaLnBrk="1" hangingPunct="1"/>
                <a:r>
                  <a:rPr lang="en-US" altLang="ko-KR" sz="1050" dirty="0">
                    <a:latin typeface="맑은 고딕" panose="020B0503020000020004" pitchFamily="50" charset="-127"/>
                  </a:rPr>
                  <a:t>- &gt; </a:t>
                </a:r>
                <a:r>
                  <a:rPr lang="ko-KR" altLang="en-US" sz="1050" dirty="0">
                    <a:latin typeface="맑은 고딕" panose="020B0503020000020004" pitchFamily="50" charset="-127"/>
                  </a:rPr>
                  <a:t>이후 정리 코스튬으로 활용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56EB010-6ED5-4629-A9C2-F02665084FD8}"/>
                  </a:ext>
                </a:extLst>
              </p:cNvPr>
              <p:cNvSpPr/>
              <p:nvPr/>
            </p:nvSpPr>
            <p:spPr>
              <a:xfrm>
                <a:off x="7465376" y="1441053"/>
                <a:ext cx="3548064" cy="3976606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00" dirty="0"/>
              </a:p>
            </p:txBody>
          </p:sp>
        </p:grpSp>
        <p:grpSp>
          <p:nvGrpSpPr>
            <p:cNvPr id="7" name="그룹 9">
              <a:extLst>
                <a:ext uri="{FF2B5EF4-FFF2-40B4-BE49-F238E27FC236}">
                  <a16:creationId xmlns:a16="http://schemas.microsoft.com/office/drawing/2014/main" id="{AF48CDAD-2B3E-4F44-9459-96D21F0FA8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429" y="755077"/>
              <a:ext cx="4271561" cy="3041840"/>
              <a:chOff x="1608952" y="1219632"/>
              <a:chExt cx="5695414" cy="4055787"/>
            </a:xfrm>
          </p:grpSpPr>
          <p:grpSp>
            <p:nvGrpSpPr>
              <p:cNvPr id="8" name="그룹 10">
                <a:extLst>
                  <a:ext uri="{FF2B5EF4-FFF2-40B4-BE49-F238E27FC236}">
                    <a16:creationId xmlns:a16="http://schemas.microsoft.com/office/drawing/2014/main" id="{0D149478-2663-44E0-8906-4EFA4259A6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8952" y="1219632"/>
                <a:ext cx="4024694" cy="3461826"/>
                <a:chOff x="0" y="879231"/>
                <a:chExt cx="4024694" cy="3461826"/>
              </a:xfrm>
            </p:grpSpPr>
            <p:pic>
              <p:nvPicPr>
                <p:cNvPr id="13" name="그림 15" descr="남자, 쥐고있는, 물, 착용이(가) 표시된 사진&#10;&#10;자동 생성된 설명">
                  <a:extLst>
                    <a:ext uri="{FF2B5EF4-FFF2-40B4-BE49-F238E27FC236}">
                      <a16:creationId xmlns:a16="http://schemas.microsoft.com/office/drawing/2014/main" id="{59ED2998-449A-45BE-AF53-7EE6940A25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74993" y="879231"/>
                  <a:ext cx="2449701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" name="그림 16" descr="실외, 남자, 눈, 쥐고있는이(가) 표시된 사진&#10;&#10;자동 생성된 설명">
                  <a:extLst>
                    <a:ext uri="{FF2B5EF4-FFF2-40B4-BE49-F238E27FC236}">
                      <a16:creationId xmlns:a16="http://schemas.microsoft.com/office/drawing/2014/main" id="{2863BFE2-D5F4-488C-A1E1-A7F839658C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879231"/>
                  <a:ext cx="2449006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B194EA-EE17-4D5E-BA21-F0F8601CB422}"/>
                  </a:ext>
                </a:extLst>
              </p:cNvPr>
              <p:cNvSpPr txBox="1"/>
              <p:nvPr/>
            </p:nvSpPr>
            <p:spPr>
              <a:xfrm>
                <a:off x="1912507" y="4681567"/>
                <a:ext cx="1986669" cy="28590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latin typeface="+mn-lt"/>
                  </a:rPr>
                  <a:t>메인 정리 기본 디자인 컨셉</a:t>
                </a:r>
              </a:p>
            </p:txBody>
          </p:sp>
          <p:pic>
            <p:nvPicPr>
              <p:cNvPr id="10" name="그림 12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4875C41A-1224-44C5-8B79-CA2DB8DB24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5" t="28915" r="35860" b="14697"/>
              <a:stretch>
                <a:fillRect/>
              </a:stretch>
            </p:blipFill>
            <p:spPr bwMode="auto">
              <a:xfrm>
                <a:off x="5643527" y="1759627"/>
                <a:ext cx="1660839" cy="2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화살표: 오른쪽 10">
                <a:extLst>
                  <a:ext uri="{FF2B5EF4-FFF2-40B4-BE49-F238E27FC236}">
                    <a16:creationId xmlns:a16="http://schemas.microsoft.com/office/drawing/2014/main" id="{0A4CCF8B-199B-4D07-93BB-0B9F479E3045}"/>
                  </a:ext>
                </a:extLst>
              </p:cNvPr>
              <p:cNvSpPr/>
              <p:nvPr/>
            </p:nvSpPr>
            <p:spPr>
              <a:xfrm>
                <a:off x="5073429" y="2578893"/>
                <a:ext cx="809478" cy="61804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0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CEEF80D-607E-46D5-8513-7408477C964C}"/>
                  </a:ext>
                </a:extLst>
              </p:cNvPr>
              <p:cNvSpPr/>
              <p:nvPr/>
            </p:nvSpPr>
            <p:spPr>
              <a:xfrm>
                <a:off x="1912506" y="1298812"/>
                <a:ext cx="5112029" cy="3976607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00"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0074042-626A-46CD-A542-D62973571C3A}"/>
              </a:ext>
            </a:extLst>
          </p:cNvPr>
          <p:cNvSpPr txBox="1"/>
          <p:nvPr/>
        </p:nvSpPr>
        <p:spPr>
          <a:xfrm>
            <a:off x="5459312" y="3233201"/>
            <a:ext cx="4787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+mn-lt"/>
              </a:rPr>
              <a:t>SD</a:t>
            </a:r>
            <a:r>
              <a:rPr lang="ko-KR" altLang="en-US" sz="1000" dirty="0">
                <a:latin typeface="+mn-lt"/>
              </a:rPr>
              <a:t> 화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4AF179E-2CF6-4A59-9AA4-19EA6EE3F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220573"/>
              </p:ext>
            </p:extLst>
          </p:nvPr>
        </p:nvGraphicFramePr>
        <p:xfrm>
          <a:off x="1277702" y="4709416"/>
          <a:ext cx="8927712" cy="158473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27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35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300" b="1" dirty="0">
                        <a:solidFill>
                          <a:schemeClr val="bg1"/>
                        </a:solidFill>
                      </a:endParaRPr>
                    </a:p>
                  </a:txBody>
                  <a:tcPr marL="63743" marR="63743" marT="31867" marB="318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83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미래 기술을 가진 사이보그 군인</a:t>
                      </a:r>
                      <a:endParaRPr lang="en-US" altLang="ko-KR" sz="13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미래의 기술과 과거의 기술이 합쳐진 형태의 신체</a:t>
                      </a:r>
                      <a:endParaRPr lang="en-US" altLang="ko-KR" sz="13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시공간 장치를 부각시키는 디자인을 사용</a:t>
                      </a:r>
                      <a:endParaRPr lang="en-US" altLang="ko-KR" sz="13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300" dirty="0" err="1"/>
                        <a:t>튜토리얼에서</a:t>
                      </a:r>
                      <a:r>
                        <a:rPr lang="ko-KR" altLang="en-US" sz="1300" dirty="0"/>
                        <a:t> 사용될 비슷하지만 조금 더 미래 기술이라고 생각할 만한 디자인의 코스튬 필요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63743" marR="63743" marT="31867" marB="318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322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ACF68-8BEE-4F87-875F-7F948829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8AC7F-9D95-41A6-ACCB-154CA262BD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보스 컨셉 디자인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8CDA6F5-28DA-4621-B9B3-26C68DD5C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459428"/>
              </p:ext>
            </p:extLst>
          </p:nvPr>
        </p:nvGraphicFramePr>
        <p:xfrm>
          <a:off x="1934695" y="3680116"/>
          <a:ext cx="8322609" cy="2608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2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157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공격 무기를 통해 전투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스토리 반전 요소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13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그룹 8">
            <a:extLst>
              <a:ext uri="{FF2B5EF4-FFF2-40B4-BE49-F238E27FC236}">
                <a16:creationId xmlns:a16="http://schemas.microsoft.com/office/drawing/2014/main" id="{A8E68D2D-115F-4D6E-BA27-59A7F282954A}"/>
              </a:ext>
            </a:extLst>
          </p:cNvPr>
          <p:cNvGrpSpPr>
            <a:grpSpLocks/>
          </p:cNvGrpSpPr>
          <p:nvPr/>
        </p:nvGrpSpPr>
        <p:grpSpPr bwMode="auto">
          <a:xfrm>
            <a:off x="2685443" y="797859"/>
            <a:ext cx="6821114" cy="2808438"/>
            <a:chOff x="899161" y="1345195"/>
            <a:chExt cx="7345678" cy="3024611"/>
          </a:xfrm>
        </p:grpSpPr>
        <p:grpSp>
          <p:nvGrpSpPr>
            <p:cNvPr id="6" name="그룹 9">
              <a:extLst>
                <a:ext uri="{FF2B5EF4-FFF2-40B4-BE49-F238E27FC236}">
                  <a16:creationId xmlns:a16="http://schemas.microsoft.com/office/drawing/2014/main" id="{A270D0EA-FC9E-4D1D-86FC-45A4B81EAE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9161" y="1345195"/>
              <a:ext cx="2373652" cy="3024611"/>
              <a:chOff x="1304925" y="879231"/>
              <a:chExt cx="3164869" cy="4032815"/>
            </a:xfrm>
          </p:grpSpPr>
          <p:pic>
            <p:nvPicPr>
              <p:cNvPr id="13" name="그림 16" descr="남자, 착용, 타기, 오토바이이(가) 표시된 사진&#10;&#10;자동 생성된 설명">
                <a:extLst>
                  <a:ext uri="{FF2B5EF4-FFF2-40B4-BE49-F238E27FC236}">
                    <a16:creationId xmlns:a16="http://schemas.microsoft.com/office/drawing/2014/main" id="{2F94FAD5-1C5D-4A35-8C0E-BB59CD700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1217" y="879231"/>
                <a:ext cx="2945290" cy="3657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Box 17">
                <a:extLst>
                  <a:ext uri="{FF2B5EF4-FFF2-40B4-BE49-F238E27FC236}">
                    <a16:creationId xmlns:a16="http://schemas.microsoft.com/office/drawing/2014/main" id="{2600F132-2F23-4328-BC59-363C91AF6C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9577" y="4422533"/>
                <a:ext cx="2041090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대기 화면 </a:t>
                </a:r>
                <a:r>
                  <a:rPr lang="en-US" altLang="ko-KR" sz="1280">
                    <a:latin typeface="맑은 고딕" panose="020B0503020000020004" pitchFamily="50" charset="-127"/>
                  </a:rPr>
                  <a:t>NPC </a:t>
                </a:r>
                <a:r>
                  <a:rPr lang="ko-KR" altLang="en-US" sz="1280">
                    <a:latin typeface="맑은 고딕" panose="020B0503020000020004" pitchFamily="50" charset="-127"/>
                  </a:rPr>
                  <a:t>컨셉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83BFF4F-B6AE-4FD1-8D77-6D241C8D0ED1}"/>
                  </a:ext>
                </a:extLst>
              </p:cNvPr>
              <p:cNvSpPr/>
              <p:nvPr/>
            </p:nvSpPr>
            <p:spPr>
              <a:xfrm>
                <a:off x="1304925" y="935416"/>
                <a:ext cx="3164869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  <p:grpSp>
          <p:nvGrpSpPr>
            <p:cNvPr id="7" name="그룹 10">
              <a:extLst>
                <a:ext uri="{FF2B5EF4-FFF2-40B4-BE49-F238E27FC236}">
                  <a16:creationId xmlns:a16="http://schemas.microsoft.com/office/drawing/2014/main" id="{D1800539-84A3-48E2-9B26-F33FEB7C45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4806" y="1387333"/>
              <a:ext cx="4560033" cy="2982473"/>
              <a:chOff x="4913075" y="935416"/>
              <a:chExt cx="6080045" cy="3976630"/>
            </a:xfrm>
          </p:grpSpPr>
          <p:pic>
            <p:nvPicPr>
              <p:cNvPr id="8" name="그림 11" descr="의류, 테이블, 책상, 앉아있는이(가) 표시된 사진&#10;&#10;자동 생성된 설명">
                <a:extLst>
                  <a:ext uri="{FF2B5EF4-FFF2-40B4-BE49-F238E27FC236}">
                    <a16:creationId xmlns:a16="http://schemas.microsoft.com/office/drawing/2014/main" id="{A4B61F29-A953-4395-93EC-84F07BD5A1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15" t="6528" r="6938" b="4584"/>
              <a:stretch>
                <a:fillRect/>
              </a:stretch>
            </p:blipFill>
            <p:spPr bwMode="auto">
              <a:xfrm>
                <a:off x="4913313" y="1257300"/>
                <a:ext cx="1721049" cy="2809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12">
                <a:extLst>
                  <a:ext uri="{FF2B5EF4-FFF2-40B4-BE49-F238E27FC236}">
                    <a16:creationId xmlns:a16="http://schemas.microsoft.com/office/drawing/2014/main" id="{37EE0ED8-9F92-441A-93A6-D5D9EE8FE1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10150" y="4067174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던전 보스 컨셉</a:t>
                </a:r>
              </a:p>
            </p:txBody>
          </p:sp>
          <p:pic>
            <p:nvPicPr>
              <p:cNvPr id="10" name="Picture 2" descr="관련 이미지">
                <a:extLst>
                  <a:ext uri="{FF2B5EF4-FFF2-40B4-BE49-F238E27FC236}">
                    <a16:creationId xmlns:a16="http://schemas.microsoft.com/office/drawing/2014/main" id="{2AF5355D-6B0B-43AA-993D-E800FB575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7075" y="2031756"/>
                <a:ext cx="3810000" cy="1657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14">
                <a:extLst>
                  <a:ext uri="{FF2B5EF4-FFF2-40B4-BE49-F238E27FC236}">
                    <a16:creationId xmlns:a16="http://schemas.microsoft.com/office/drawing/2014/main" id="{DF442E71-DBDF-4FC3-AC50-9C38DB2AE2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7943" y="3697842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최종 보스 컨셉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3D70924-2F38-4C95-AA88-68859F09C1B1}"/>
                  </a:ext>
                </a:extLst>
              </p:cNvPr>
              <p:cNvSpPr/>
              <p:nvPr/>
            </p:nvSpPr>
            <p:spPr>
              <a:xfrm>
                <a:off x="4913075" y="935416"/>
                <a:ext cx="6080045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9044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ACF68-8BEE-4F87-875F-7F948829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8AC7F-9D95-41A6-ACCB-154CA262BD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몬스터 컨셉 디자인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B3DDEDF-482D-424E-ABCF-EA62B7888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83289"/>
              </p:ext>
            </p:extLst>
          </p:nvPr>
        </p:nvGraphicFramePr>
        <p:xfrm>
          <a:off x="983953" y="4350472"/>
          <a:ext cx="10224090" cy="1834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4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1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84092" marR="84092" marT="42047" marB="420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06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전기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핵융합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개조했다는 컨셉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</a:txBody>
                  <a:tcPr marL="84092" marR="84092" marT="42047" marB="420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1" name="그룹 8">
            <a:extLst>
              <a:ext uri="{FF2B5EF4-FFF2-40B4-BE49-F238E27FC236}">
                <a16:creationId xmlns:a16="http://schemas.microsoft.com/office/drawing/2014/main" id="{09E9EDAB-7EEB-4203-AA7D-94D4E1D1D987}"/>
              </a:ext>
            </a:extLst>
          </p:cNvPr>
          <p:cNvGrpSpPr>
            <a:grpSpLocks/>
          </p:cNvGrpSpPr>
          <p:nvPr/>
        </p:nvGrpSpPr>
        <p:grpSpPr bwMode="auto">
          <a:xfrm>
            <a:off x="983955" y="986118"/>
            <a:ext cx="10224090" cy="3269840"/>
            <a:chOff x="1003759" y="1595120"/>
            <a:chExt cx="11117121" cy="3556000"/>
          </a:xfrm>
        </p:grpSpPr>
        <p:pic>
          <p:nvPicPr>
            <p:cNvPr id="22" name="그림 9" descr="의류, 남자, 녹색, 테이블이(가) 표시된 사진&#10;&#10;자동 생성된 설명">
              <a:extLst>
                <a:ext uri="{FF2B5EF4-FFF2-40B4-BE49-F238E27FC236}">
                  <a16:creationId xmlns:a16="http://schemas.microsoft.com/office/drawing/2014/main" id="{5B00205A-7C2B-427B-96E5-22FAAD8A7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074" y="1734926"/>
              <a:ext cx="2021511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그림 10" descr="남자, 자전거, 쥐고있는, 타기이(가) 표시된 사진&#10;&#10;자동 생성된 설명">
              <a:extLst>
                <a:ext uri="{FF2B5EF4-FFF2-40B4-BE49-F238E27FC236}">
                  <a16:creationId xmlns:a16="http://schemas.microsoft.com/office/drawing/2014/main" id="{2EE9D39B-8C16-4FA5-BF96-FED6444382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873" y="1734926"/>
              <a:ext cx="2183999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그림 11" descr="앉아있는, 케이크, 서있는, 남자이(가) 표시된 사진&#10;&#10;자동 생성된 설명">
              <a:extLst>
                <a:ext uri="{FF2B5EF4-FFF2-40B4-BE49-F238E27FC236}">
                  <a16:creationId xmlns:a16="http://schemas.microsoft.com/office/drawing/2014/main" id="{0E1B625C-E1ED-414C-9DB9-5AA385B0C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0160" y="1734926"/>
              <a:ext cx="1955996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그림 12" descr="의류, 사람, 남자, 눈이(가) 표시된 사진&#10;&#10;자동 생성된 설명">
              <a:extLst>
                <a:ext uri="{FF2B5EF4-FFF2-40B4-BE49-F238E27FC236}">
                  <a16:creationId xmlns:a16="http://schemas.microsoft.com/office/drawing/2014/main" id="{70CBB998-1831-453F-9411-83CC9C0709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444" y="1734926"/>
              <a:ext cx="1620520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E638932-B176-45AE-A54A-18DC59D229EB}"/>
                </a:ext>
              </a:extLst>
            </p:cNvPr>
            <p:cNvSpPr txBox="1"/>
            <p:nvPr/>
          </p:nvSpPr>
          <p:spPr>
            <a:xfrm>
              <a:off x="1340258" y="4653703"/>
              <a:ext cx="1497200" cy="3577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>
                  <a:latin typeface="+mn-lt"/>
                </a:rPr>
                <a:t>화학 </a:t>
              </a:r>
              <a:r>
                <a:rPr lang="en-US" altLang="ko-KR" sz="1200" dirty="0">
                  <a:latin typeface="+mn-lt"/>
                </a:rPr>
                <a:t>or</a:t>
              </a:r>
              <a:r>
                <a:rPr lang="ko-KR" altLang="en-US" sz="1200" dirty="0">
                  <a:latin typeface="+mn-lt"/>
                </a:rPr>
                <a:t> 에너지</a:t>
              </a:r>
              <a:endParaRPr lang="en-US" altLang="ko-KR" sz="1200" dirty="0">
                <a:latin typeface="+mn-l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63AE29-6098-4337-BFF5-91AD16B94FE3}"/>
                </a:ext>
              </a:extLst>
            </p:cNvPr>
            <p:cNvSpPr txBox="1"/>
            <p:nvPr/>
          </p:nvSpPr>
          <p:spPr>
            <a:xfrm>
              <a:off x="3905259" y="4653703"/>
              <a:ext cx="1201156" cy="3577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>
                  <a:latin typeface="+mn-lt"/>
                </a:rPr>
                <a:t>전기 </a:t>
              </a:r>
              <a:r>
                <a:rPr lang="en-US" altLang="ko-KR" sz="1200" dirty="0">
                  <a:latin typeface="+mn-lt"/>
                </a:rPr>
                <a:t>/ </a:t>
              </a:r>
              <a:r>
                <a:rPr lang="ko-KR" altLang="en-US" sz="1200" dirty="0">
                  <a:latin typeface="+mn-lt"/>
                </a:rPr>
                <a:t>전자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D2B451-5E01-49CC-A408-C70BDC8040A9}"/>
                </a:ext>
              </a:extLst>
            </p:cNvPr>
            <p:cNvSpPr txBox="1"/>
            <p:nvPr/>
          </p:nvSpPr>
          <p:spPr>
            <a:xfrm>
              <a:off x="7014157" y="4653703"/>
              <a:ext cx="635979" cy="3577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>
                  <a:latin typeface="+mn-lt"/>
                </a:rPr>
                <a:t>기계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95A1CFE-5406-4609-8A24-F94CCAE62BDD}"/>
                </a:ext>
              </a:extLst>
            </p:cNvPr>
            <p:cNvSpPr txBox="1"/>
            <p:nvPr/>
          </p:nvSpPr>
          <p:spPr>
            <a:xfrm>
              <a:off x="9289221" y="4653703"/>
              <a:ext cx="635979" cy="3577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>
                  <a:latin typeface="+mn-lt"/>
                </a:rPr>
                <a:t>생명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E4716A-F5A4-409A-9811-37E0C7B20BBA}"/>
                </a:ext>
              </a:extLst>
            </p:cNvPr>
            <p:cNvSpPr/>
            <p:nvPr/>
          </p:nvSpPr>
          <p:spPr>
            <a:xfrm>
              <a:off x="1003759" y="1595120"/>
              <a:ext cx="11117121" cy="3556000"/>
            </a:xfrm>
            <a:prstGeom prst="rect">
              <a:avLst/>
            </a:prstGeom>
            <a:noFill/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617E3D-7428-4AD0-984F-B5CADA6463C6}"/>
                </a:ext>
              </a:extLst>
            </p:cNvPr>
            <p:cNvSpPr txBox="1"/>
            <p:nvPr/>
          </p:nvSpPr>
          <p:spPr>
            <a:xfrm>
              <a:off x="10628861" y="2575138"/>
              <a:ext cx="900970" cy="7553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3200" b="1" dirty="0">
                  <a:solidFill>
                    <a:schemeClr val="accent4">
                      <a:lumMod val="75000"/>
                    </a:schemeClr>
                  </a:solidFill>
                  <a:latin typeface="+mn-lt"/>
                </a:rPr>
                <a:t>. . .</a:t>
              </a:r>
              <a:endParaRPr lang="ko-KR" altLang="en-US" sz="800" b="1" dirty="0">
                <a:solidFill>
                  <a:schemeClr val="accent4">
                    <a:lumMod val="75000"/>
                  </a:scheme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0521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D57242-2207-4FA1-A9FE-AEA24BABE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C1C6CC-B4C1-4B15-9707-422E7DFD5F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스토리텔링 </a:t>
            </a:r>
            <a:r>
              <a:rPr lang="en-US" altLang="ko-KR" dirty="0"/>
              <a:t>&amp; </a:t>
            </a:r>
            <a:r>
              <a:rPr lang="ko-KR" altLang="en-US" dirty="0"/>
              <a:t>스토리 컨셉</a:t>
            </a:r>
          </a:p>
        </p:txBody>
      </p:sp>
    </p:spTree>
    <p:extLst>
      <p:ext uri="{BB962C8B-B14F-4D97-AF65-F5344CB8AC3E}">
        <p14:creationId xmlns:p14="http://schemas.microsoft.com/office/powerpoint/2010/main" val="202507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6AE31-FFFA-474B-96C8-56095236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8F9E9-D7E3-4FDC-8AE8-1F2D49E96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튜토리얼 스토리 보드</a:t>
            </a:r>
          </a:p>
        </p:txBody>
      </p:sp>
      <p:graphicFrame>
        <p:nvGraphicFramePr>
          <p:cNvPr id="4" name="표 41">
            <a:extLst>
              <a:ext uri="{FF2B5EF4-FFF2-40B4-BE49-F238E27FC236}">
                <a16:creationId xmlns:a16="http://schemas.microsoft.com/office/drawing/2014/main" id="{1ED0816F-E7E9-46F5-934C-8CDA745F2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408397"/>
              </p:ext>
            </p:extLst>
          </p:nvPr>
        </p:nvGraphicFramePr>
        <p:xfrm>
          <a:off x="477550" y="797859"/>
          <a:ext cx="11252144" cy="5477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7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4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782">
                <a:tc rowSpan="2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3396" marR="73396" marT="36698" marB="36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17433" marR="117433" marT="58708" marB="58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13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기본 조작</a:t>
                      </a:r>
                      <a:br>
                        <a:rPr lang="en-US" altLang="ko-KR" sz="13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이동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무기교체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동료들의 대사를 통해 전달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군인이라는 점을 알 수 있는 단어 선택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튜토리얼의 목적을 스토리와 묶어서 전달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</a:txBody>
                  <a:tcPr marL="117433" marR="117433" marT="58708" marB="58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8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73396" marR="73396" marT="36698" marB="36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4499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기본 조작 방식을 유저에게 전달하기 위해 사용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정리의 현재 상황을 정리가 아닌 다른 인물의 대사로 전달 함으로 주인공의 스토리와 역할을 한번에 전달 가능함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최종 튜토리얼의 목적인 유저의 몰입과 플레이 방식 이해를 위해 정리의 배경 스토리를 튜토리얼로 사용</a:t>
                      </a:r>
                    </a:p>
                  </a:txBody>
                  <a:tcPr marL="73396" marR="73396" marT="36698" marB="36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7A1DB83-902C-4102-996A-DAD4233C03B7}"/>
              </a:ext>
            </a:extLst>
          </p:cNvPr>
          <p:cNvGrpSpPr/>
          <p:nvPr/>
        </p:nvGrpSpPr>
        <p:grpSpPr>
          <a:xfrm>
            <a:off x="768583" y="871301"/>
            <a:ext cx="6035210" cy="3466985"/>
            <a:chOff x="-480058" y="284480"/>
            <a:chExt cx="7452360" cy="4422143"/>
          </a:xfrm>
        </p:grpSpPr>
        <p:grpSp>
          <p:nvGrpSpPr>
            <p:cNvPr id="6" name="그룹 8">
              <a:extLst>
                <a:ext uri="{FF2B5EF4-FFF2-40B4-BE49-F238E27FC236}">
                  <a16:creationId xmlns:a16="http://schemas.microsoft.com/office/drawing/2014/main" id="{F3676CDA-DB10-46FD-B4EC-287359D36A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80058" y="284480"/>
              <a:ext cx="7452360" cy="4328160"/>
              <a:chOff x="944459" y="1228742"/>
              <a:chExt cx="4656242" cy="2705208"/>
            </a:xfrm>
          </p:grpSpPr>
          <p:pic>
            <p:nvPicPr>
              <p:cNvPr id="10" name="그림 9" descr="건물, 사진, 하얀색, 테이블이(가) 표시된 사진&#10;&#10;자동 생성된 설명">
                <a:extLst>
                  <a:ext uri="{FF2B5EF4-FFF2-40B4-BE49-F238E27FC236}">
                    <a16:creationId xmlns:a16="http://schemas.microsoft.com/office/drawing/2014/main" id="{E383A0BF-7763-4DC5-A650-7BA0E19BE5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459" y="1228742"/>
                <a:ext cx="4656242" cy="2705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E38C976D-B772-4B2E-8DA3-64E5CC301FC9}"/>
                  </a:ext>
                </a:extLst>
              </p:cNvPr>
              <p:cNvSpPr/>
              <p:nvPr/>
            </p:nvSpPr>
            <p:spPr>
              <a:xfrm>
                <a:off x="2663174" y="2338449"/>
                <a:ext cx="388814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주인공</a:t>
                </a: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1674D57-B670-4B64-9D55-18250555B4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4459" y="1234695"/>
                <a:ext cx="1151426" cy="377756"/>
                <a:chOff x="555502" y="718346"/>
                <a:chExt cx="2234590" cy="733116"/>
              </a:xfrm>
            </p:grpSpPr>
            <p:sp>
              <p:nvSpPr>
                <p:cNvPr id="21" name="사각형: 잘린 대각선 방향 모서리 20">
                  <a:extLst>
                    <a:ext uri="{FF2B5EF4-FFF2-40B4-BE49-F238E27FC236}">
                      <a16:creationId xmlns:a16="http://schemas.microsoft.com/office/drawing/2014/main" id="{75769559-36BF-4A6B-A7F6-A2DDDC8473F7}"/>
                    </a:ext>
                  </a:extLst>
                </p:cNvPr>
                <p:cNvSpPr/>
                <p:nvPr/>
              </p:nvSpPr>
              <p:spPr>
                <a:xfrm>
                  <a:off x="555502" y="719116"/>
                  <a:ext cx="1666227" cy="733279"/>
                </a:xfrm>
                <a:prstGeom prst="snip2Diag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b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440" dirty="0">
                      <a:solidFill>
                        <a:schemeClr val="tx1"/>
                      </a:solidFill>
                    </a:rPr>
                    <a:t>방어도</a:t>
                  </a:r>
                </a:p>
              </p:txBody>
            </p:sp>
            <p:sp>
              <p:nvSpPr>
                <p:cNvPr id="22" name="사각형: 잘린 대각선 방향 모서리 21">
                  <a:extLst>
                    <a:ext uri="{FF2B5EF4-FFF2-40B4-BE49-F238E27FC236}">
                      <a16:creationId xmlns:a16="http://schemas.microsoft.com/office/drawing/2014/main" id="{FDC4E683-3977-43CF-9475-A4AD4C485A49}"/>
                    </a:ext>
                  </a:extLst>
                </p:cNvPr>
                <p:cNvSpPr/>
                <p:nvPr/>
              </p:nvSpPr>
              <p:spPr>
                <a:xfrm>
                  <a:off x="555502" y="725279"/>
                  <a:ext cx="2236010" cy="357397"/>
                </a:xfrm>
                <a:prstGeom prst="snip2DiagRect">
                  <a:avLst/>
                </a:prstGeom>
                <a:solidFill>
                  <a:srgbClr val="E5203E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 dirty="0">
                      <a:solidFill>
                        <a:schemeClr val="tx1"/>
                      </a:solidFill>
                    </a:rPr>
                    <a:t>체력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593F9DB5-E604-432F-8C79-3BB9AF231E87}"/>
                  </a:ext>
                </a:extLst>
              </p:cNvPr>
              <p:cNvSpPr/>
              <p:nvPr/>
            </p:nvSpPr>
            <p:spPr>
              <a:xfrm>
                <a:off x="3939117" y="1966959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75F00050-3336-45E0-A685-72CF0DE16730}"/>
                  </a:ext>
                </a:extLst>
              </p:cNvPr>
              <p:cNvSpPr/>
              <p:nvPr/>
            </p:nvSpPr>
            <p:spPr>
              <a:xfrm>
                <a:off x="1664955" y="2033637"/>
                <a:ext cx="388813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426B8E1-26AC-4443-9814-48456A2EAC44}"/>
                  </a:ext>
                </a:extLst>
              </p:cNvPr>
              <p:cNvSpPr/>
              <p:nvPr/>
            </p:nvSpPr>
            <p:spPr>
              <a:xfrm>
                <a:off x="4381889" y="2233670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0CD6246C-0CD0-4D17-8CAE-2221326764B8}"/>
                  </a:ext>
                </a:extLst>
              </p:cNvPr>
              <p:cNvSpPr/>
              <p:nvPr/>
            </p:nvSpPr>
            <p:spPr>
              <a:xfrm>
                <a:off x="3494759" y="2354325"/>
                <a:ext cx="387227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0D2D7B29-94C0-4F9A-8FEA-03B4A8300C2F}"/>
                  </a:ext>
                </a:extLst>
              </p:cNvPr>
              <p:cNvSpPr/>
              <p:nvPr/>
            </p:nvSpPr>
            <p:spPr>
              <a:xfrm>
                <a:off x="1074593" y="3257648"/>
                <a:ext cx="590362" cy="5905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조이스틱</a:t>
                </a: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EB562951-FC9A-4463-B20D-76458845E57A}"/>
                  </a:ext>
                </a:extLst>
              </p:cNvPr>
              <p:cNvSpPr/>
              <p:nvPr/>
            </p:nvSpPr>
            <p:spPr>
              <a:xfrm>
                <a:off x="4735788" y="3184620"/>
                <a:ext cx="626863" cy="6255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bg1"/>
                    </a:solidFill>
                  </a:rPr>
                  <a:t>공격</a:t>
                </a: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9BF59D6-C13E-4B44-96FE-2AB74A396FAC}"/>
                  </a:ext>
                </a:extLst>
              </p:cNvPr>
              <p:cNvSpPr/>
              <p:nvPr/>
            </p:nvSpPr>
            <p:spPr>
              <a:xfrm>
                <a:off x="5072231" y="2763916"/>
                <a:ext cx="377705" cy="3778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bg1"/>
                    </a:solidFill>
                  </a:rPr>
                  <a:t>교체</a:t>
                </a:r>
              </a:p>
            </p:txBody>
          </p:sp>
          <p:sp>
            <p:nvSpPr>
              <p:cNvPr id="20" name="말풍선: 타원형 19">
                <a:extLst>
                  <a:ext uri="{FF2B5EF4-FFF2-40B4-BE49-F238E27FC236}">
                    <a16:creationId xmlns:a16="http://schemas.microsoft.com/office/drawing/2014/main" id="{7823DAEE-2A63-494B-B9CB-683729CD9D90}"/>
                  </a:ext>
                </a:extLst>
              </p:cNvPr>
              <p:cNvSpPr/>
              <p:nvPr/>
            </p:nvSpPr>
            <p:spPr>
              <a:xfrm>
                <a:off x="3040878" y="1495453"/>
                <a:ext cx="907761" cy="593749"/>
              </a:xfrm>
              <a:prstGeom prst="wedgeEllipseCallout">
                <a:avLst>
                  <a:gd name="adj1" fmla="val 41843"/>
                  <a:gd name="adj2" fmla="val 7002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62A8933-CF28-498C-BE77-8A7C7D3D45D6}"/>
                </a:ext>
              </a:extLst>
            </p:cNvPr>
            <p:cNvSpPr/>
            <p:nvPr/>
          </p:nvSpPr>
          <p:spPr>
            <a:xfrm>
              <a:off x="-393698" y="3299463"/>
              <a:ext cx="1216658" cy="140716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C70B63E-EA94-4CEB-B06E-97F4E572AEA0}"/>
                </a:ext>
              </a:extLst>
            </p:cNvPr>
            <p:cNvSpPr/>
            <p:nvPr/>
          </p:nvSpPr>
          <p:spPr>
            <a:xfrm>
              <a:off x="5458462" y="3299463"/>
              <a:ext cx="1216658" cy="140716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AD902FE-5228-4407-B4C7-8C831963DDE1}"/>
                </a:ext>
              </a:extLst>
            </p:cNvPr>
            <p:cNvSpPr/>
            <p:nvPr/>
          </p:nvSpPr>
          <p:spPr>
            <a:xfrm>
              <a:off x="6116322" y="2669542"/>
              <a:ext cx="647700" cy="749299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2787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6AE31-FFFA-474B-96C8-56095236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8F9E9-D7E3-4FDC-8AE8-1F2D49E96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튜토리얼 스토리 보드</a:t>
            </a:r>
          </a:p>
        </p:txBody>
      </p:sp>
      <p:graphicFrame>
        <p:nvGraphicFramePr>
          <p:cNvPr id="4" name="표 41">
            <a:extLst>
              <a:ext uri="{FF2B5EF4-FFF2-40B4-BE49-F238E27FC236}">
                <a16:creationId xmlns:a16="http://schemas.microsoft.com/office/drawing/2014/main" id="{D423A7F7-3012-4A8E-8B90-AF2E86B57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294524"/>
              </p:ext>
            </p:extLst>
          </p:nvPr>
        </p:nvGraphicFramePr>
        <p:xfrm>
          <a:off x="433381" y="824755"/>
          <a:ext cx="11325238" cy="5411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0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4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444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7265" marR="67265" marT="33632" marB="336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07624" marR="107624" marT="53804" marB="53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궁지에 몰린 주인공에게 동료가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와 방어막을 신경 쓰면서 싸우라는 조언함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몬스터의 공격을 회피할 수 있는 기술을 알려주면서 위기를 극복함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</a:txBody>
                  <a:tcPr marL="107624" marR="107624" marT="53804" marB="53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444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67265" marR="67265" marT="33632" marB="336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8457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위기를 극복하는 방법을 동료의 대사를 통해 유저가 학습하는 것을 유도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매우 간단한 공격 회피 방법을 전달함으로 앞으로 자주 쓰일 공격 회피를 익힘</a:t>
                      </a:r>
                    </a:p>
                  </a:txBody>
                  <a:tcPr marL="67265" marR="67265" marT="33632" marB="336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37223942-D0B2-4840-9AA1-CEB5C953BA25}"/>
              </a:ext>
            </a:extLst>
          </p:cNvPr>
          <p:cNvGrpSpPr/>
          <p:nvPr/>
        </p:nvGrpSpPr>
        <p:grpSpPr>
          <a:xfrm>
            <a:off x="930161" y="898197"/>
            <a:ext cx="5712054" cy="3378094"/>
            <a:chOff x="-586739" y="142242"/>
            <a:chExt cx="7559041" cy="4470398"/>
          </a:xfrm>
        </p:grpSpPr>
        <p:grpSp>
          <p:nvGrpSpPr>
            <p:cNvPr id="6" name="그룹 9">
              <a:extLst>
                <a:ext uri="{FF2B5EF4-FFF2-40B4-BE49-F238E27FC236}">
                  <a16:creationId xmlns:a16="http://schemas.microsoft.com/office/drawing/2014/main" id="{556BD907-14DC-465D-9B15-9201EBCCAE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80058" y="284480"/>
              <a:ext cx="7452360" cy="4328160"/>
              <a:chOff x="944459" y="1228742"/>
              <a:chExt cx="4656242" cy="2705208"/>
            </a:xfrm>
          </p:grpSpPr>
          <p:pic>
            <p:nvPicPr>
              <p:cNvPr id="9" name="그림 10" descr="건물, 사진, 하얀색, 테이블이(가) 표시된 사진&#10;&#10;자동 생성된 설명">
                <a:extLst>
                  <a:ext uri="{FF2B5EF4-FFF2-40B4-BE49-F238E27FC236}">
                    <a16:creationId xmlns:a16="http://schemas.microsoft.com/office/drawing/2014/main" id="{52CA54BD-FB64-4879-9A8B-3674BB9DC9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459" y="1228742"/>
                <a:ext cx="4656242" cy="2705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90CAD031-7800-4326-80DB-04F6FDE4EDCA}"/>
                  </a:ext>
                </a:extLst>
              </p:cNvPr>
              <p:cNvSpPr/>
              <p:nvPr/>
            </p:nvSpPr>
            <p:spPr>
              <a:xfrm>
                <a:off x="2663174" y="2338449"/>
                <a:ext cx="388814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주인공</a:t>
                </a:r>
              </a:p>
            </p:txBody>
          </p:sp>
          <p:grpSp>
            <p:nvGrpSpPr>
              <p:cNvPr id="11" name="그룹 12">
                <a:extLst>
                  <a:ext uri="{FF2B5EF4-FFF2-40B4-BE49-F238E27FC236}">
                    <a16:creationId xmlns:a16="http://schemas.microsoft.com/office/drawing/2014/main" id="{714CFEED-6AE1-4D14-B9BE-C3017B2A4D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4459" y="1234695"/>
                <a:ext cx="1151426" cy="377756"/>
                <a:chOff x="555502" y="718346"/>
                <a:chExt cx="2234590" cy="733116"/>
              </a:xfrm>
            </p:grpSpPr>
            <p:sp>
              <p:nvSpPr>
                <p:cNvPr id="21" name="사각형: 잘린 대각선 방향 모서리 20">
                  <a:extLst>
                    <a:ext uri="{FF2B5EF4-FFF2-40B4-BE49-F238E27FC236}">
                      <a16:creationId xmlns:a16="http://schemas.microsoft.com/office/drawing/2014/main" id="{2FA66E05-6966-4125-8F6C-7124678920A5}"/>
                    </a:ext>
                  </a:extLst>
                </p:cNvPr>
                <p:cNvSpPr/>
                <p:nvPr/>
              </p:nvSpPr>
              <p:spPr>
                <a:xfrm>
                  <a:off x="555502" y="719116"/>
                  <a:ext cx="1666227" cy="733279"/>
                </a:xfrm>
                <a:prstGeom prst="snip2Diag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b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800" dirty="0">
                      <a:solidFill>
                        <a:schemeClr val="tx1"/>
                      </a:solidFill>
                    </a:rPr>
                    <a:t>방어도</a:t>
                  </a:r>
                </a:p>
              </p:txBody>
            </p:sp>
            <p:sp>
              <p:nvSpPr>
                <p:cNvPr id="22" name="사각형: 잘린 대각선 방향 모서리 21">
                  <a:extLst>
                    <a:ext uri="{FF2B5EF4-FFF2-40B4-BE49-F238E27FC236}">
                      <a16:creationId xmlns:a16="http://schemas.microsoft.com/office/drawing/2014/main" id="{BCB31CCA-3DC0-4D57-8C31-FB6B1981E183}"/>
                    </a:ext>
                  </a:extLst>
                </p:cNvPr>
                <p:cNvSpPr/>
                <p:nvPr/>
              </p:nvSpPr>
              <p:spPr>
                <a:xfrm>
                  <a:off x="555502" y="725279"/>
                  <a:ext cx="2236010" cy="357397"/>
                </a:xfrm>
                <a:prstGeom prst="snip2DiagRect">
                  <a:avLst/>
                </a:prstGeom>
                <a:solidFill>
                  <a:srgbClr val="E5203E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900" dirty="0">
                      <a:solidFill>
                        <a:schemeClr val="tx1"/>
                      </a:solidFill>
                    </a:rPr>
                    <a:t>체력</a:t>
                  </a:r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407FC18-70F8-448A-B534-F59E00DCF2C5}"/>
                  </a:ext>
                </a:extLst>
              </p:cNvPr>
              <p:cNvSpPr/>
              <p:nvPr/>
            </p:nvSpPr>
            <p:spPr>
              <a:xfrm>
                <a:off x="3939117" y="1966959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AA370BCD-6920-42B3-99A8-D9F711E04578}"/>
                  </a:ext>
                </a:extLst>
              </p:cNvPr>
              <p:cNvSpPr/>
              <p:nvPr/>
            </p:nvSpPr>
            <p:spPr>
              <a:xfrm>
                <a:off x="1664955" y="2033637"/>
                <a:ext cx="388813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몬스터</a:t>
                </a: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8481D8C-4C26-4D09-BCE1-DEEBBC42F2B8}"/>
                  </a:ext>
                </a:extLst>
              </p:cNvPr>
              <p:cNvSpPr/>
              <p:nvPr/>
            </p:nvSpPr>
            <p:spPr>
              <a:xfrm>
                <a:off x="4381889" y="2233670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몬스터</a:t>
                </a: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B0AC9A35-6FA8-4A38-AF73-A25180C26C41}"/>
                  </a:ext>
                </a:extLst>
              </p:cNvPr>
              <p:cNvSpPr/>
              <p:nvPr/>
            </p:nvSpPr>
            <p:spPr>
              <a:xfrm>
                <a:off x="3494759" y="2354325"/>
                <a:ext cx="387227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ED6E53B1-9B4A-4F62-8153-BC2A5BB52F46}"/>
                  </a:ext>
                </a:extLst>
              </p:cNvPr>
              <p:cNvSpPr/>
              <p:nvPr/>
            </p:nvSpPr>
            <p:spPr>
              <a:xfrm>
                <a:off x="1074593" y="3257648"/>
                <a:ext cx="590362" cy="5905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schemeClr val="tx1"/>
                    </a:solidFill>
                  </a:rPr>
                  <a:t>조이스틱</a:t>
                </a: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721C0D92-DF4E-405F-A14D-C6FBAF523B4D}"/>
                  </a:ext>
                </a:extLst>
              </p:cNvPr>
              <p:cNvSpPr/>
              <p:nvPr/>
            </p:nvSpPr>
            <p:spPr>
              <a:xfrm>
                <a:off x="4735788" y="3184620"/>
                <a:ext cx="626863" cy="6255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>
                    <a:solidFill>
                      <a:schemeClr val="bg1"/>
                    </a:solidFill>
                  </a:rPr>
                  <a:t>공격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BAF10C91-4B4E-4D15-9FFC-8BD81B7F6F09}"/>
                  </a:ext>
                </a:extLst>
              </p:cNvPr>
              <p:cNvSpPr/>
              <p:nvPr/>
            </p:nvSpPr>
            <p:spPr>
              <a:xfrm>
                <a:off x="5072231" y="2763916"/>
                <a:ext cx="377705" cy="3778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schemeClr val="bg1"/>
                    </a:solidFill>
                  </a:rPr>
                  <a:t>교체</a:t>
                </a:r>
              </a:p>
            </p:txBody>
          </p:sp>
          <p:sp>
            <p:nvSpPr>
              <p:cNvPr id="19" name="말풍선: 타원형 18">
                <a:extLst>
                  <a:ext uri="{FF2B5EF4-FFF2-40B4-BE49-F238E27FC236}">
                    <a16:creationId xmlns:a16="http://schemas.microsoft.com/office/drawing/2014/main" id="{363ABDA1-F978-40FC-A10A-1926A41B0E98}"/>
                  </a:ext>
                </a:extLst>
              </p:cNvPr>
              <p:cNvSpPr/>
              <p:nvPr/>
            </p:nvSpPr>
            <p:spPr>
              <a:xfrm>
                <a:off x="3040878" y="1495453"/>
                <a:ext cx="907761" cy="593749"/>
              </a:xfrm>
              <a:prstGeom prst="wedgeEllipseCallout">
                <a:avLst>
                  <a:gd name="adj1" fmla="val 41843"/>
                  <a:gd name="adj2" fmla="val 7002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4EA3C07D-89A7-4FBD-B090-802038CF21AE}"/>
                  </a:ext>
                </a:extLst>
              </p:cNvPr>
              <p:cNvSpPr/>
              <p:nvPr/>
            </p:nvSpPr>
            <p:spPr>
              <a:xfrm>
                <a:off x="4197798" y="3335439"/>
                <a:ext cx="377705" cy="37942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schemeClr val="bg1"/>
                    </a:solidFill>
                  </a:rPr>
                  <a:t>회피</a:t>
                </a: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80CFB65-251C-4388-A6BF-3485720DC213}"/>
                </a:ext>
              </a:extLst>
            </p:cNvPr>
            <p:cNvSpPr/>
            <p:nvPr/>
          </p:nvSpPr>
          <p:spPr>
            <a:xfrm>
              <a:off x="-586739" y="142242"/>
              <a:ext cx="2095500" cy="94742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14C2F19-5732-4557-91F8-807367EA59F2}"/>
                </a:ext>
              </a:extLst>
            </p:cNvPr>
            <p:cNvSpPr/>
            <p:nvPr/>
          </p:nvSpPr>
          <p:spPr>
            <a:xfrm>
              <a:off x="4617720" y="3434081"/>
              <a:ext cx="833120" cy="94488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7975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6AE31-FFFA-474B-96C8-56095236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8F9E9-D7E3-4FDC-8AE8-1F2D49E96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튜토리얼 스토리 보드</a:t>
            </a:r>
          </a:p>
        </p:txBody>
      </p:sp>
      <p:graphicFrame>
        <p:nvGraphicFramePr>
          <p:cNvPr id="4" name="표 41">
            <a:extLst>
              <a:ext uri="{FF2B5EF4-FFF2-40B4-BE49-F238E27FC236}">
                <a16:creationId xmlns:a16="http://schemas.microsoft.com/office/drawing/2014/main" id="{62F2632A-B2C1-47F5-878A-59394B057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032291"/>
              </p:ext>
            </p:extLst>
          </p:nvPr>
        </p:nvGraphicFramePr>
        <p:xfrm>
          <a:off x="438873" y="815789"/>
          <a:ext cx="11299008" cy="5434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4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4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749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6855" marR="66855" marT="33427" marB="334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06967" marR="106967" marT="53472" marB="5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1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 err="1"/>
                        <a:t>콜로니의</a:t>
                      </a:r>
                      <a:r>
                        <a:rPr lang="ko-KR" altLang="en-US" sz="1300" dirty="0"/>
                        <a:t> 중심부에 도착한 주인공은 마지막으로 살아남은 동료와 함께 작전을 마무리 하려고 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보스 몬스터의 공격에 실패하고 동료의 대사를 통해 스킬을 사용하는 방법을 전달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공격에 성공하면 밝은 빛을 내며 시간대가 변경된다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 marL="106967" marR="106967" marT="53472" marB="5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74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66855" marR="66855" marT="33427" marB="334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7350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게임에서 제일 화려한 이펙트를 가진 스킬을 활용함으로 앞으로 유저가 사용하게 될 스킬에 대한 호기심을 유발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스킬의 사용방법을 익히는 튜토리얼을 진행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앞으로 주인공의 이야기 시점이 과거로 가는 이유를 스토리를 통해 전달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dirty="0"/>
                    </a:p>
                  </a:txBody>
                  <a:tcPr marL="66855" marR="66855" marT="33427" marB="334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C42353BA-CAB6-4F4C-8D39-F107F488CCB5}"/>
              </a:ext>
            </a:extLst>
          </p:cNvPr>
          <p:cNvGrpSpPr/>
          <p:nvPr/>
        </p:nvGrpSpPr>
        <p:grpSpPr>
          <a:xfrm>
            <a:off x="812342" y="889231"/>
            <a:ext cx="5947692" cy="3454282"/>
            <a:chOff x="-480058" y="284480"/>
            <a:chExt cx="7452360" cy="4328160"/>
          </a:xfrm>
        </p:grpSpPr>
        <p:grpSp>
          <p:nvGrpSpPr>
            <p:cNvPr id="6" name="그룹 8">
              <a:extLst>
                <a:ext uri="{FF2B5EF4-FFF2-40B4-BE49-F238E27FC236}">
                  <a16:creationId xmlns:a16="http://schemas.microsoft.com/office/drawing/2014/main" id="{A8EB3521-8F84-4B5A-B230-5ABBF32A89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80058" y="284480"/>
              <a:ext cx="7452360" cy="4328160"/>
              <a:chOff x="944459" y="1228742"/>
              <a:chExt cx="4656242" cy="2705208"/>
            </a:xfrm>
          </p:grpSpPr>
          <p:pic>
            <p:nvPicPr>
              <p:cNvPr id="8" name="그림 9" descr="건물, 사진, 하얀색, 테이블이(가) 표시된 사진&#10;&#10;자동 생성된 설명">
                <a:extLst>
                  <a:ext uri="{FF2B5EF4-FFF2-40B4-BE49-F238E27FC236}">
                    <a16:creationId xmlns:a16="http://schemas.microsoft.com/office/drawing/2014/main" id="{06675957-A31D-4E73-AE57-8E820CF88E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459" y="1228742"/>
                <a:ext cx="4656242" cy="2705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37F2307-A1C2-4AE5-96E4-84D89521CE8E}"/>
                  </a:ext>
                </a:extLst>
              </p:cNvPr>
              <p:cNvSpPr/>
              <p:nvPr/>
            </p:nvSpPr>
            <p:spPr>
              <a:xfrm>
                <a:off x="3109120" y="2355912"/>
                <a:ext cx="387227" cy="69694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dirty="0">
                    <a:solidFill>
                      <a:schemeClr val="bg1"/>
                    </a:solidFill>
                  </a:rPr>
                  <a:t>주인공</a:t>
                </a:r>
              </a:p>
            </p:txBody>
          </p:sp>
          <p:grpSp>
            <p:nvGrpSpPr>
              <p:cNvPr id="10" name="그룹 11">
                <a:extLst>
                  <a:ext uri="{FF2B5EF4-FFF2-40B4-BE49-F238E27FC236}">
                    <a16:creationId xmlns:a16="http://schemas.microsoft.com/office/drawing/2014/main" id="{AB446177-AD3B-497B-AD8D-B90E2C9487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4459" y="1234695"/>
                <a:ext cx="1151426" cy="377756"/>
                <a:chOff x="555502" y="718346"/>
                <a:chExt cx="2234590" cy="733116"/>
              </a:xfrm>
            </p:grpSpPr>
            <p:sp>
              <p:nvSpPr>
                <p:cNvPr id="19" name="사각형: 잘린 대각선 방향 모서리 18">
                  <a:extLst>
                    <a:ext uri="{FF2B5EF4-FFF2-40B4-BE49-F238E27FC236}">
                      <a16:creationId xmlns:a16="http://schemas.microsoft.com/office/drawing/2014/main" id="{BE57FD3A-7882-4D85-AD73-B1DCAF8F6EC1}"/>
                    </a:ext>
                  </a:extLst>
                </p:cNvPr>
                <p:cNvSpPr/>
                <p:nvPr/>
              </p:nvSpPr>
              <p:spPr>
                <a:xfrm>
                  <a:off x="555502" y="719116"/>
                  <a:ext cx="1666227" cy="733279"/>
                </a:xfrm>
                <a:prstGeom prst="snip2Diag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b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00" dirty="0">
                      <a:solidFill>
                        <a:schemeClr val="tx1"/>
                      </a:solidFill>
                    </a:rPr>
                    <a:t>방어도</a:t>
                  </a:r>
                </a:p>
              </p:txBody>
            </p:sp>
            <p:sp>
              <p:nvSpPr>
                <p:cNvPr id="20" name="사각형: 잘린 대각선 방향 모서리 19">
                  <a:extLst>
                    <a:ext uri="{FF2B5EF4-FFF2-40B4-BE49-F238E27FC236}">
                      <a16:creationId xmlns:a16="http://schemas.microsoft.com/office/drawing/2014/main" id="{0D5D6A71-9F0C-43E8-A1DF-DB4A28EF28C8}"/>
                    </a:ext>
                  </a:extLst>
                </p:cNvPr>
                <p:cNvSpPr/>
                <p:nvPr/>
              </p:nvSpPr>
              <p:spPr>
                <a:xfrm>
                  <a:off x="555502" y="725279"/>
                  <a:ext cx="2236010" cy="357397"/>
                </a:xfrm>
                <a:prstGeom prst="snip2DiagRect">
                  <a:avLst/>
                </a:prstGeom>
                <a:solidFill>
                  <a:srgbClr val="E5203E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50" dirty="0">
                      <a:solidFill>
                        <a:schemeClr val="tx1"/>
                      </a:solidFill>
                    </a:rPr>
                    <a:t>체력</a:t>
                  </a:r>
                </a:p>
              </p:txBody>
            </p:sp>
          </p:grp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05D2B9C0-5534-4319-9576-2348594B6F76}"/>
                  </a:ext>
                </a:extLst>
              </p:cNvPr>
              <p:cNvSpPr/>
              <p:nvPr/>
            </p:nvSpPr>
            <p:spPr>
              <a:xfrm>
                <a:off x="3939117" y="1966959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80D4ACD-4660-4211-AA0C-876310C0D767}"/>
                  </a:ext>
                </a:extLst>
              </p:cNvPr>
              <p:cNvSpPr/>
              <p:nvPr/>
            </p:nvSpPr>
            <p:spPr>
              <a:xfrm>
                <a:off x="969851" y="1684373"/>
                <a:ext cx="1210876" cy="2176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dirty="0">
                    <a:solidFill>
                      <a:schemeClr val="bg1"/>
                    </a:solidFill>
                  </a:rPr>
                  <a:t>보스</a:t>
                </a: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3E3BCFC-2A70-4D86-A233-3C2D39AB41E2}"/>
                  </a:ext>
                </a:extLst>
              </p:cNvPr>
              <p:cNvSpPr/>
              <p:nvPr/>
            </p:nvSpPr>
            <p:spPr>
              <a:xfrm>
                <a:off x="1074593" y="3257648"/>
                <a:ext cx="590362" cy="5905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tx1"/>
                    </a:solidFill>
                  </a:rPr>
                  <a:t>조이스틱</a:t>
                </a: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3DDBAE01-12BA-4279-84BB-55307D38E6F2}"/>
                  </a:ext>
                </a:extLst>
              </p:cNvPr>
              <p:cNvSpPr/>
              <p:nvPr/>
            </p:nvSpPr>
            <p:spPr>
              <a:xfrm>
                <a:off x="4735788" y="3184620"/>
                <a:ext cx="626863" cy="6255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bg1"/>
                    </a:solidFill>
                  </a:rPr>
                  <a:t>공격</a:t>
                </a: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82A47937-A166-495C-87F9-77678885901D}"/>
                  </a:ext>
                </a:extLst>
              </p:cNvPr>
              <p:cNvSpPr/>
              <p:nvPr/>
            </p:nvSpPr>
            <p:spPr>
              <a:xfrm>
                <a:off x="5072231" y="2763916"/>
                <a:ext cx="377705" cy="3778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bg1"/>
                    </a:solidFill>
                  </a:rPr>
                  <a:t>교체</a:t>
                </a:r>
              </a:p>
            </p:txBody>
          </p:sp>
          <p:sp>
            <p:nvSpPr>
              <p:cNvPr id="16" name="말풍선: 타원형 15">
                <a:extLst>
                  <a:ext uri="{FF2B5EF4-FFF2-40B4-BE49-F238E27FC236}">
                    <a16:creationId xmlns:a16="http://schemas.microsoft.com/office/drawing/2014/main" id="{A80A1B55-1BBE-4190-94A6-7C9F2B1DF473}"/>
                  </a:ext>
                </a:extLst>
              </p:cNvPr>
              <p:cNvSpPr/>
              <p:nvPr/>
            </p:nvSpPr>
            <p:spPr>
              <a:xfrm>
                <a:off x="3040878" y="1495453"/>
                <a:ext cx="907761" cy="593749"/>
              </a:xfrm>
              <a:prstGeom prst="wedgeEllipseCallout">
                <a:avLst>
                  <a:gd name="adj1" fmla="val 41843"/>
                  <a:gd name="adj2" fmla="val 7002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0094C557-8AB8-4E3A-8D3B-8CC4CA5913CF}"/>
                  </a:ext>
                </a:extLst>
              </p:cNvPr>
              <p:cNvSpPr/>
              <p:nvPr/>
            </p:nvSpPr>
            <p:spPr>
              <a:xfrm>
                <a:off x="4197798" y="3335439"/>
                <a:ext cx="377705" cy="37942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bg1"/>
                    </a:solidFill>
                  </a:rPr>
                  <a:t>회피</a:t>
                </a: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2A0721F4-87A6-44E4-9FEE-E9167B0A4041}"/>
                  </a:ext>
                </a:extLst>
              </p:cNvPr>
              <p:cNvSpPr/>
              <p:nvPr/>
            </p:nvSpPr>
            <p:spPr>
              <a:xfrm>
                <a:off x="4543763" y="2781379"/>
                <a:ext cx="377705" cy="3794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bg1"/>
                    </a:solidFill>
                  </a:rPr>
                  <a:t>스킬</a:t>
                </a: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B4D6FCA-20F7-4751-90B8-811E221A830A}"/>
                </a:ext>
              </a:extLst>
            </p:cNvPr>
            <p:cNvSpPr/>
            <p:nvPr/>
          </p:nvSpPr>
          <p:spPr>
            <a:xfrm>
              <a:off x="5184141" y="2598421"/>
              <a:ext cx="833120" cy="947419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31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8DD50-A361-44CC-B4F4-098292A095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80</a:t>
            </a:r>
            <a:r>
              <a:rPr lang="ko-KR" altLang="en-US" dirty="0"/>
              <a:t>년대 출시한 </a:t>
            </a:r>
            <a:r>
              <a:rPr lang="en-US" altLang="ko-KR" sz="1400" b="1" dirty="0">
                <a:solidFill>
                  <a:srgbClr val="FF0000"/>
                </a:solidFill>
              </a:rPr>
              <a:t>‘</a:t>
            </a:r>
            <a:r>
              <a:rPr lang="ko-KR" altLang="en-US" sz="1400" b="1" dirty="0">
                <a:solidFill>
                  <a:srgbClr val="FF0000"/>
                </a:solidFill>
              </a:rPr>
              <a:t>로그</a:t>
            </a:r>
            <a:r>
              <a:rPr lang="en-US" altLang="ko-KR" sz="1400" b="1" dirty="0">
                <a:solidFill>
                  <a:srgbClr val="FF0000"/>
                </a:solidFill>
              </a:rPr>
              <a:t>’</a:t>
            </a:r>
            <a:r>
              <a:rPr lang="ko-KR" altLang="en-US" sz="1400" b="1" dirty="0">
                <a:solidFill>
                  <a:srgbClr val="FF0000"/>
                </a:solidFill>
              </a:rPr>
              <a:t>라는 게임을 시초로 그것과 유사한 게임</a:t>
            </a:r>
            <a:r>
              <a:rPr lang="ko-KR" altLang="en-US" dirty="0"/>
              <a:t>을 하나의 장르로 부르는 이름이다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 </a:t>
            </a:r>
            <a:r>
              <a:rPr lang="ko-KR" altLang="en-US" dirty="0" err="1"/>
              <a:t>라이크의</a:t>
            </a:r>
            <a:r>
              <a:rPr lang="ko-KR" altLang="en-US" dirty="0"/>
              <a:t> 핵심 요소를 </a:t>
            </a:r>
            <a:r>
              <a:rPr lang="en-US" altLang="ko-KR" dirty="0"/>
              <a:t>4</a:t>
            </a:r>
            <a:r>
              <a:rPr lang="ko-KR" altLang="en-US" dirty="0"/>
              <a:t>가지로 설명한다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sz="1400" b="1" dirty="0">
                <a:solidFill>
                  <a:srgbClr val="FF0000"/>
                </a:solidFill>
              </a:rPr>
              <a:t>죽음의 페널티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랜덤요소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식별 요소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자원 관리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게임의 큰 특징으로 죽음의 페널티가 다른 게임에 비해 크며 던전의 내부 환경이 플레이 하면서 매번 변경되는 점을 통해 흥미를 잃지 않고 플레이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유저에게 전달하는 정보는 최소한으로 제한해 유저가 직접 경험해 학습하도록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</a:t>
            </a:r>
            <a:r>
              <a:rPr lang="en-US" altLang="ko-KR" dirty="0"/>
              <a:t>RPG</a:t>
            </a:r>
            <a:r>
              <a:rPr lang="ko-KR" altLang="en-US" dirty="0"/>
              <a:t>게임과 달리 캐릭터 체력 이외에 관리해야 하는 수치가 있어 플레이 과정에 매우 빠르게 진행된다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모티브 게임을 통해 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어떻게 활용하는지 알아보고자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0A23BBB-5478-4B03-B045-3CFBF29E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4A54E4-78EA-46F6-AAF9-A7D2F4874F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로그 </a:t>
            </a:r>
            <a:r>
              <a:rPr lang="ko-KR" altLang="en-US" dirty="0" err="1"/>
              <a:t>라이크</a:t>
            </a:r>
            <a:r>
              <a:rPr lang="ko-KR" altLang="en-US" dirty="0"/>
              <a:t> </a:t>
            </a:r>
            <a:r>
              <a:rPr lang="ko-KR" altLang="en-US" dirty="0" err="1"/>
              <a:t>장르란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Picture 2" descr="1980년 게임 로그에 대한 이미지 검색결과">
            <a:extLst>
              <a:ext uri="{FF2B5EF4-FFF2-40B4-BE49-F238E27FC236}">
                <a16:creationId xmlns:a16="http://schemas.microsoft.com/office/drawing/2014/main" id="{F9A612A3-5AEC-403E-A9EA-766B8DF2DAF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40912"/>
            <a:ext cx="5562600" cy="257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내용 개체 틀 13">
            <a:extLst>
              <a:ext uri="{FF2B5EF4-FFF2-40B4-BE49-F238E27FC236}">
                <a16:creationId xmlns:a16="http://schemas.microsoft.com/office/drawing/2014/main" id="{39732B15-9CDF-452C-8777-326458DADDF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63491"/>
            <a:ext cx="5562600" cy="26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90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6AE31-FFFA-474B-96C8-56095236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8F9E9-D7E3-4FDC-8AE8-1F2D49E96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튜토리얼 스토리 보드</a:t>
            </a:r>
          </a:p>
        </p:txBody>
      </p:sp>
      <p:graphicFrame>
        <p:nvGraphicFramePr>
          <p:cNvPr id="4" name="표 41">
            <a:extLst>
              <a:ext uri="{FF2B5EF4-FFF2-40B4-BE49-F238E27FC236}">
                <a16:creationId xmlns:a16="http://schemas.microsoft.com/office/drawing/2014/main" id="{700DC356-443C-46A5-B8B6-4005CB8C1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228428"/>
              </p:ext>
            </p:extLst>
          </p:nvPr>
        </p:nvGraphicFramePr>
        <p:xfrm>
          <a:off x="452133" y="804897"/>
          <a:ext cx="11287734" cy="5479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8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9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938">
                <a:tc rowSpan="2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5168" marR="75168" marT="37584" marB="37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20268" marR="120268" marT="60126" marB="60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2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눈을 뜬 주인공에게 관심을 보이는 박사를 통해 유저가 주인공의 성능이 내려간 것을 </a:t>
                      </a:r>
                      <a:r>
                        <a:rPr lang="ko-KR" altLang="en-US" sz="1400" dirty="0" err="1"/>
                        <a:t>알게됨</a:t>
                      </a:r>
                      <a:endParaRPr lang="en-US" altLang="ko-KR" sz="14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이후 박사의 대사를 통해 앞으로 유저가 할 수 있는 것들을 소개 받는다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포탈을 통해 유저가 전투를 진행하러 이동할 수 있음을 학습한다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marL="120268" marR="120268" marT="60126" marB="60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938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의도</a:t>
                      </a:r>
                    </a:p>
                  </a:txBody>
                  <a:tcPr marL="75168" marR="75168" marT="37584" marB="37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4963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앞으로 유저가 즐길 수 있는 컨텐츠를 어디에 무엇이 있는지 알려주는 튜토리얼을 진행</a:t>
                      </a:r>
                      <a:endParaRPr lang="en-US" altLang="ko-KR" sz="1400" dirty="0"/>
                    </a:p>
                  </a:txBody>
                  <a:tcPr marL="75168" marR="75168" marT="37584" marB="37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F9DA3B8D-3175-4CF5-88E2-BFBA9D50BA51}"/>
              </a:ext>
            </a:extLst>
          </p:cNvPr>
          <p:cNvGrpSpPr/>
          <p:nvPr/>
        </p:nvGrpSpPr>
        <p:grpSpPr>
          <a:xfrm>
            <a:off x="663603" y="988771"/>
            <a:ext cx="6245170" cy="3312188"/>
            <a:chOff x="-614679" y="558801"/>
            <a:chExt cx="7404101" cy="3926839"/>
          </a:xfrm>
        </p:grpSpPr>
        <p:pic>
          <p:nvPicPr>
            <p:cNvPr id="6" name="Picture 2" descr="7.png">
              <a:extLst>
                <a:ext uri="{FF2B5EF4-FFF2-40B4-BE49-F238E27FC236}">
                  <a16:creationId xmlns:a16="http://schemas.microsoft.com/office/drawing/2014/main" id="{ACF93CD5-B757-47F6-ADCC-2678C9EE18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203"/>
            <a:stretch>
              <a:fillRect/>
            </a:stretch>
          </p:blipFill>
          <p:spPr bwMode="auto">
            <a:xfrm>
              <a:off x="-614679" y="558801"/>
              <a:ext cx="7404101" cy="3926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5583016-0C73-478F-8947-D172BB467149}"/>
                </a:ext>
              </a:extLst>
            </p:cNvPr>
            <p:cNvSpPr/>
            <p:nvPr/>
          </p:nvSpPr>
          <p:spPr>
            <a:xfrm>
              <a:off x="-614678" y="2613662"/>
              <a:ext cx="426720" cy="61722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E401CBE-7E1A-4FFA-8154-469AE64D5033}"/>
                </a:ext>
              </a:extLst>
            </p:cNvPr>
            <p:cNvSpPr/>
            <p:nvPr/>
          </p:nvSpPr>
          <p:spPr>
            <a:xfrm>
              <a:off x="2778762" y="2118361"/>
              <a:ext cx="619760" cy="1112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>
                  <a:solidFill>
                    <a:schemeClr val="bg1"/>
                  </a:solidFill>
                </a:rPr>
                <a:t>주인공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39CC2B5-4F6A-4CBE-90CE-9C7B19C90792}"/>
                </a:ext>
              </a:extLst>
            </p:cNvPr>
            <p:cNvSpPr/>
            <p:nvPr/>
          </p:nvSpPr>
          <p:spPr>
            <a:xfrm>
              <a:off x="3982720" y="2118361"/>
              <a:ext cx="619760" cy="1112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>
                  <a:solidFill>
                    <a:schemeClr val="bg1"/>
                  </a:solidFill>
                </a:rPr>
                <a:t>박사</a:t>
              </a:r>
            </a:p>
          </p:txBody>
        </p:sp>
        <p:sp>
          <p:nvSpPr>
            <p:cNvPr id="10" name="말풍선: 타원형 9">
              <a:extLst>
                <a:ext uri="{FF2B5EF4-FFF2-40B4-BE49-F238E27FC236}">
                  <a16:creationId xmlns:a16="http://schemas.microsoft.com/office/drawing/2014/main" id="{63A308FA-1894-4777-B55C-9A77F91C9546}"/>
                </a:ext>
              </a:extLst>
            </p:cNvPr>
            <p:cNvSpPr/>
            <p:nvPr/>
          </p:nvSpPr>
          <p:spPr>
            <a:xfrm>
              <a:off x="2672082" y="896622"/>
              <a:ext cx="1450340" cy="949960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3E29F67-DFC9-4FCB-81BB-74AEB8E3AF5A}"/>
                </a:ext>
              </a:extLst>
            </p:cNvPr>
            <p:cNvSpPr/>
            <p:nvPr/>
          </p:nvSpPr>
          <p:spPr>
            <a:xfrm>
              <a:off x="-332738" y="3225802"/>
              <a:ext cx="944880" cy="9474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5543104-192F-4FBC-B83A-CF8EC8FDA123}"/>
                </a:ext>
              </a:extLst>
            </p:cNvPr>
            <p:cNvSpPr/>
            <p:nvPr/>
          </p:nvSpPr>
          <p:spPr>
            <a:xfrm>
              <a:off x="3876040" y="2049782"/>
              <a:ext cx="833120" cy="119888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62854AD-9A23-4C49-A6BA-71D37ADDB80A}"/>
                </a:ext>
              </a:extLst>
            </p:cNvPr>
            <p:cNvSpPr/>
            <p:nvPr/>
          </p:nvSpPr>
          <p:spPr>
            <a:xfrm>
              <a:off x="5438142" y="3248661"/>
              <a:ext cx="1000759" cy="10033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00">
                  <a:solidFill>
                    <a:schemeClr val="bg1"/>
                  </a:solidFill>
                </a:rPr>
                <a:t>공격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3CCC6D9-279B-41C8-A28E-1D03DEEED2BE}"/>
                </a:ext>
              </a:extLst>
            </p:cNvPr>
            <p:cNvSpPr/>
            <p:nvPr/>
          </p:nvSpPr>
          <p:spPr>
            <a:xfrm>
              <a:off x="5753101" y="2613661"/>
              <a:ext cx="1000759" cy="4063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00">
                  <a:solidFill>
                    <a:schemeClr val="bg1"/>
                  </a:solidFill>
                </a:rPr>
                <a:t>포탈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C691561-6415-4A09-B734-6B7BA2F5D5EA}"/>
                </a:ext>
              </a:extLst>
            </p:cNvPr>
            <p:cNvSpPr/>
            <p:nvPr/>
          </p:nvSpPr>
          <p:spPr>
            <a:xfrm>
              <a:off x="5836921" y="2522221"/>
              <a:ext cx="833120" cy="589279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481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6AE31-FFFA-474B-96C8-56095236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8F9E9-D7E3-4FDC-8AE8-1F2D49E96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튜토리얼 스토리 보드</a:t>
            </a:r>
          </a:p>
        </p:txBody>
      </p:sp>
      <p:graphicFrame>
        <p:nvGraphicFramePr>
          <p:cNvPr id="4" name="표 41">
            <a:extLst>
              <a:ext uri="{FF2B5EF4-FFF2-40B4-BE49-F238E27FC236}">
                <a16:creationId xmlns:a16="http://schemas.microsoft.com/office/drawing/2014/main" id="{E53C7F9D-3C53-4DBD-8C8D-FE16EAD38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189989"/>
              </p:ext>
            </p:extLst>
          </p:nvPr>
        </p:nvGraphicFramePr>
        <p:xfrm>
          <a:off x="467613" y="824754"/>
          <a:ext cx="11256773" cy="546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9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181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8795" marR="108795" marT="54390" marB="54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08795" marR="108795" marT="54390" marB="54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9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유저가 챕터를 선택하게 되면 해당하는 스토리를 박사의 대사를 통해 유저에게 전달함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박사의 대사가 끝나면 스토리를 요약한 정보와 해당 챕터에서 획득할 수 있는 보상을 화면에 보여준다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 marL="108795" marR="108795" marT="54390" marB="54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18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108795" marR="108795" marT="54390" marB="54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2690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챕터를 진행하면서 유저에게 필요한 정보를 미리 제공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보상과 기타 스토리를 통해 유저가 원하는 챕터를 선택적으로 플레이하도록 유도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주의 사항이나 위험 요소를 스토리를 통해 전달</a:t>
                      </a:r>
                      <a:endParaRPr lang="en-US" altLang="ko-KR" sz="1300" dirty="0"/>
                    </a:p>
                  </a:txBody>
                  <a:tcPr marL="108795" marR="108795" marT="54390" marB="54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DBC678-651D-4D63-A247-F095E21C0770}"/>
              </a:ext>
            </a:extLst>
          </p:cNvPr>
          <p:cNvSpPr/>
          <p:nvPr/>
        </p:nvSpPr>
        <p:spPr>
          <a:xfrm>
            <a:off x="1110870" y="2769318"/>
            <a:ext cx="317318" cy="4193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293E30-88BE-4D4D-B5CC-D4472E7C86F6}"/>
              </a:ext>
            </a:extLst>
          </p:cNvPr>
          <p:cNvGrpSpPr/>
          <p:nvPr/>
        </p:nvGrpSpPr>
        <p:grpSpPr>
          <a:xfrm>
            <a:off x="838200" y="1224648"/>
            <a:ext cx="5818180" cy="3085730"/>
            <a:chOff x="1287458" y="1689960"/>
            <a:chExt cx="4965043" cy="2633260"/>
          </a:xfrm>
        </p:grpSpPr>
        <p:pic>
          <p:nvPicPr>
            <p:cNvPr id="7" name="Picture 2" descr="7.png">
              <a:extLst>
                <a:ext uri="{FF2B5EF4-FFF2-40B4-BE49-F238E27FC236}">
                  <a16:creationId xmlns:a16="http://schemas.microsoft.com/office/drawing/2014/main" id="{4143A48C-B8A0-4B96-B8FB-8A3B6F74E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203"/>
            <a:stretch>
              <a:fillRect/>
            </a:stretch>
          </p:blipFill>
          <p:spPr bwMode="auto">
            <a:xfrm>
              <a:off x="1287458" y="1689960"/>
              <a:ext cx="4965043" cy="263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A309F5-E52B-4F9D-AC45-F6A4476BEDA7}"/>
                </a:ext>
              </a:extLst>
            </p:cNvPr>
            <p:cNvSpPr/>
            <p:nvPr/>
          </p:nvSpPr>
          <p:spPr>
            <a:xfrm flipH="1">
              <a:off x="3763959" y="2413867"/>
              <a:ext cx="286150" cy="7460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>
                  <a:solidFill>
                    <a:schemeClr val="bg1"/>
                  </a:solidFill>
                </a:rPr>
                <a:t>주인공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76D2342-1E52-4880-8313-A73BB505CD75}"/>
                </a:ext>
              </a:extLst>
            </p:cNvPr>
            <p:cNvSpPr/>
            <p:nvPr/>
          </p:nvSpPr>
          <p:spPr>
            <a:xfrm>
              <a:off x="5098195" y="2478099"/>
              <a:ext cx="415599" cy="747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>
                  <a:solidFill>
                    <a:schemeClr val="bg1"/>
                  </a:solidFill>
                </a:rPr>
                <a:t>박사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4B049DF-04B5-4CA0-88A0-881F0B10AA3B}"/>
                </a:ext>
              </a:extLst>
            </p:cNvPr>
            <p:cNvSpPr/>
            <p:nvPr/>
          </p:nvSpPr>
          <p:spPr>
            <a:xfrm>
              <a:off x="1793845" y="3292739"/>
              <a:ext cx="3304350" cy="1030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/>
                <a:t>획득 가능 보상 내역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CDE6943-C48B-4283-A766-2ECD13B46A05}"/>
                </a:ext>
              </a:extLst>
            </p:cNvPr>
            <p:cNvSpPr/>
            <p:nvPr/>
          </p:nvSpPr>
          <p:spPr>
            <a:xfrm>
              <a:off x="5237893" y="3860065"/>
              <a:ext cx="907846" cy="422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/>
                <a:t>취소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DBCE0E-E339-444A-B6C2-B5485AC1CAF2}"/>
                </a:ext>
              </a:extLst>
            </p:cNvPr>
            <p:cNvSpPr/>
            <p:nvPr/>
          </p:nvSpPr>
          <p:spPr>
            <a:xfrm>
              <a:off x="5237893" y="3209824"/>
              <a:ext cx="907846" cy="422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/>
                <a:t>선택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575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6AE31-FFFA-474B-96C8-56095236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8F9E9-D7E3-4FDC-8AE8-1F2D49E96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튜토리얼 스토리 보드</a:t>
            </a:r>
          </a:p>
        </p:txBody>
      </p:sp>
      <p:graphicFrame>
        <p:nvGraphicFramePr>
          <p:cNvPr id="4" name="표 41">
            <a:extLst>
              <a:ext uri="{FF2B5EF4-FFF2-40B4-BE49-F238E27FC236}">
                <a16:creationId xmlns:a16="http://schemas.microsoft.com/office/drawing/2014/main" id="{59683686-E600-431E-B488-181FF001E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399709"/>
              </p:ext>
            </p:extLst>
          </p:nvPr>
        </p:nvGraphicFramePr>
        <p:xfrm>
          <a:off x="457091" y="814338"/>
          <a:ext cx="11277818" cy="5478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2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5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415">
                <a:tc rowSpan="2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12045" marR="112045" marT="56009" marB="56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12045" marR="112045" marT="56009" marB="56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9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보스 룸에 입장 또는 퇴장하기 전에 해당 보스의 대사를 통해 스토리를 전달</a:t>
                      </a:r>
                      <a:endParaRPr lang="en-US" altLang="ko-KR" sz="14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보스들의 대사가 게임소개를 반영</a:t>
                      </a:r>
                      <a:endParaRPr lang="en-US" altLang="ko-KR" sz="14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이후 스토리의 복선을 위해 의미 심장한 대사를 하나씩 남겨둠</a:t>
                      </a:r>
                      <a:endParaRPr lang="en-US" altLang="ko-KR" sz="1400" dirty="0"/>
                    </a:p>
                  </a:txBody>
                  <a:tcPr marL="112045" marR="112045" marT="56009" marB="56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41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의도</a:t>
                      </a:r>
                    </a:p>
                  </a:txBody>
                  <a:tcPr marL="112045" marR="112045" marT="56009" marB="56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7107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챕터 별 스토리를 가장 효과적으로 전달할 수 있는 방법이라 생각함</a:t>
                      </a:r>
                      <a:endParaRPr lang="en-US" altLang="ko-KR" sz="14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룸 마다 스토리를 전달할 경우 게임에 집중력을 침해 할 것이라 생각했다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스테이지 보스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챕터 보스 룸에 입장 또는 퇴장할 때 스토리를 전달함으로 앞으로 있을 다른 전투에 대한 정보를 미리 유저에게 전달함</a:t>
                      </a:r>
                    </a:p>
                  </a:txBody>
                  <a:tcPr marL="112045" marR="112045" marT="56009" marB="56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그룹 8">
            <a:extLst>
              <a:ext uri="{FF2B5EF4-FFF2-40B4-BE49-F238E27FC236}">
                <a16:creationId xmlns:a16="http://schemas.microsoft.com/office/drawing/2014/main" id="{C32CDFB3-0314-415D-BC14-171CA124AEC2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880497"/>
            <a:ext cx="6018808" cy="3495586"/>
            <a:chOff x="944459" y="1228742"/>
            <a:chExt cx="4656242" cy="2705208"/>
          </a:xfrm>
        </p:grpSpPr>
        <p:pic>
          <p:nvPicPr>
            <p:cNvPr id="6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494946F3-FD04-4B1C-BC74-AD9BCDDB2B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96B3528-1272-4676-8234-304F78B1885B}"/>
                </a:ext>
              </a:extLst>
            </p:cNvPr>
            <p:cNvSpPr/>
            <p:nvPr/>
          </p:nvSpPr>
          <p:spPr>
            <a:xfrm>
              <a:off x="3999423" y="2125716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8" name="그룹 11">
              <a:extLst>
                <a:ext uri="{FF2B5EF4-FFF2-40B4-BE49-F238E27FC236}">
                  <a16:creationId xmlns:a16="http://schemas.microsoft.com/office/drawing/2014/main" id="{0D43E204-00BF-4986-B4C9-3DC35D43B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16" name="사각형: 잘린 대각선 방향 모서리 15">
                <a:extLst>
                  <a:ext uri="{FF2B5EF4-FFF2-40B4-BE49-F238E27FC236}">
                    <a16:creationId xmlns:a16="http://schemas.microsoft.com/office/drawing/2014/main" id="{1AAD2A47-EB66-4F3A-9FA8-AEED7306BA0C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:a16="http://schemas.microsoft.com/office/drawing/2014/main" id="{5965835A-939C-4932-AEEB-4353E2D67FD8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tx1"/>
                    </a:solidFill>
                  </a:rPr>
                  <a:t>체력</a:t>
                </a:r>
              </a:p>
            </p:txBody>
          </p: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D9B192E-5B33-4DCB-B361-DE48910C7D54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3049D48-6B5E-4D58-B8F8-74271DAB82D7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96A767C-817B-4DA7-A2EB-A8496CDA85BA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77DFB22-5FC7-4BBB-88F2-D020F7E3B237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3A8A9245-893B-45C4-8264-0ACD306AB23F}"/>
                </a:ext>
              </a:extLst>
            </p:cNvPr>
            <p:cNvSpPr/>
            <p:nvPr/>
          </p:nvSpPr>
          <p:spPr>
            <a:xfrm>
              <a:off x="2736175" y="1495453"/>
              <a:ext cx="1212464" cy="593749"/>
            </a:xfrm>
            <a:prstGeom prst="wedgeEllipseCallout">
              <a:avLst>
                <a:gd name="adj1" fmla="val -91323"/>
                <a:gd name="adj2" fmla="val 764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E7EF8ED-7D1A-43B2-9BA3-23BEDB85F7FA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A9770B8-F7F3-4379-80DF-6A6B50EA4906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89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40561-C457-4C73-9F84-15BAADF9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최종 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570702-A116-43CC-976E-359F312109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FC17EF5D-05D2-4632-9A2F-80925B6458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8065091"/>
              </p:ext>
            </p:extLst>
          </p:nvPr>
        </p:nvGraphicFramePr>
        <p:xfrm>
          <a:off x="457197" y="887507"/>
          <a:ext cx="11252721" cy="5369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4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60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095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분석 자료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플랫폼 분석을 통한 개발 방향성 전달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분석을 통한 기획 게임에 차별화 시도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개발 시 염두 할 요소를 알아보고 그에 맞춰 원활한 개발 진행을 위한 자료 수집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통해 현제 기획서의 게임의 특징을 효과적으로 전달하려고 함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095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개요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게임에 대한 설명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플레이 시놉시스 스토리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게임의 전체의 간략한 요소를 소개하고 시놉시스와 스토리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컨셉을 설명하며 전체적인 게임의 분위기와 추상적인 형태를 이해할 수 있도록 돕기 위한 자료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095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소개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화면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전투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캐릭터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무기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스킬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던전 등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게임 진행에 전반적으로 필요한 정보 제공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튜토리얼 스토리 보드 연출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가변적이지만 가이드라인을 잡아 게임의 전체 분위기와 핵심 요소의 변경을 최소화 하기 위한 자료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세부 기획에 활용하기 위한 게임 내 필요한 요소를 정리해 두는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전체 적인 플레이 흐름을 전달하기 위함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디자인</a:t>
                      </a:r>
                      <a:br>
                        <a:rPr lang="en-US" altLang="ko-KR" sz="1400" b="1" dirty="0"/>
                      </a:br>
                      <a:r>
                        <a:rPr lang="ko-KR" altLang="en-US" sz="1400" b="1" dirty="0"/>
                        <a:t>컨셉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 내 등장 캐릭터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주인공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주요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보스 몬스터 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컨셉 설정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세계관 형성에 중요한 요소 설정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그래픽 디자인 중에 참고해서 작업할 수 있는 캐릭터 초기 컨셉을 설정하기 위한 문서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핵심은 도움을 주는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ko-KR" altLang="en-US" sz="1000" dirty="0"/>
                        <a:t>에서 최종 보스로 변하는 박사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관리자 들의 컨셉 아트 필수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026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6F5B5-6BAA-44C7-AB13-0655C3D1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정리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884E894-F489-4C0E-BB3F-F75238D879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671203"/>
              </p:ext>
            </p:extLst>
          </p:nvPr>
        </p:nvGraphicFramePr>
        <p:xfrm>
          <a:off x="838198" y="6932463"/>
          <a:ext cx="10515599" cy="4247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870">
                  <a:extLst>
                    <a:ext uri="{9D8B030D-6E8A-4147-A177-3AD203B41FA5}">
                      <a16:colId xmlns:a16="http://schemas.microsoft.com/office/drawing/2014/main" val="974630276"/>
                    </a:ext>
                  </a:extLst>
                </a:gridCol>
                <a:gridCol w="5148529">
                  <a:extLst>
                    <a:ext uri="{9D8B030D-6E8A-4147-A177-3AD203B41FA5}">
                      <a16:colId xmlns:a16="http://schemas.microsoft.com/office/drawing/2014/main" val="198297801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579541065"/>
                    </a:ext>
                  </a:extLst>
                </a:gridCol>
              </a:tblGrid>
              <a:tr h="34823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87468938"/>
                  </a:ext>
                </a:extLst>
              </a:tr>
              <a:tr h="710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죽음의 페널티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랜덤 생성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식별 요소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자원 관리 를 통해 유저에게 게임에 몰입하게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91339"/>
                  </a:ext>
                </a:extLst>
              </a:tr>
              <a:tr h="710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소울 나이트의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마이너한 장르인 로그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 err="1"/>
                        <a:t>라이크를</a:t>
                      </a:r>
                      <a:r>
                        <a:rPr lang="ko-KR" altLang="en-US" sz="1000" dirty="0"/>
                        <a:t> 좀 더 단순하고 직관적으로 많은 사람들이 플레이 할 수 있도록 구성했다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49376"/>
                  </a:ext>
                </a:extLst>
              </a:tr>
              <a:tr h="37398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개발 시 고려할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99336901"/>
                  </a:ext>
                </a:extLst>
              </a:tr>
              <a:tr h="710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플렛폼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플렛폼</a:t>
                      </a:r>
                      <a:r>
                        <a:rPr lang="ko-KR" altLang="en-US" sz="1000" dirty="0"/>
                        <a:t> 별로 게임의 조작 방식이 달라진다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키보드와 화면 터치는 확실한 차이를 보인다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 터치의 경우 손가락이 화면을 가리기 때문에 플레이 시야가 좁아진다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63444"/>
                  </a:ext>
                </a:extLst>
              </a:tr>
              <a:tr h="710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장르의 특징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로그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 err="1"/>
                        <a:t>라이크</a:t>
                      </a:r>
                      <a:r>
                        <a:rPr lang="ko-KR" altLang="en-US" sz="1000" dirty="0"/>
                        <a:t> 특징 요소를 적극적으로 사용하되 난이도 측면에서 타겟 유저에게 적절한 방식으로 사용해야 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마이너한 유저를 타겟으로 할 경우 높은 난이도를 좀 더 다양한 유저를 타겟으로 할 경우 낮은 난이도를 목표로 기획한다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872949"/>
                  </a:ext>
                </a:extLst>
              </a:tr>
              <a:tr h="684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플레이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주로 모바일로 플레이할 경우 주위 환경의 영향을 많이 받게 된다</a:t>
                      </a:r>
                      <a:r>
                        <a:rPr lang="en-US" altLang="ko-KR" sz="1000" dirty="0"/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대중교통을 이용 중에 플레이 하기도 하고 학교 쉬는 시간에 플레이하기도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9826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59AD1C-5676-49BE-9A09-FFC348D694CE}"/>
              </a:ext>
            </a:extLst>
          </p:cNvPr>
          <p:cNvSpPr txBox="1"/>
          <p:nvPr/>
        </p:nvSpPr>
        <p:spPr>
          <a:xfrm>
            <a:off x="838198" y="1354347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 </a:t>
            </a:r>
            <a:r>
              <a:rPr lang="ko-KR" altLang="en-US" dirty="0" err="1"/>
              <a:t>라이크</a:t>
            </a:r>
            <a:r>
              <a:rPr lang="ko-KR" altLang="en-US" dirty="0"/>
              <a:t> 게임의 핵심 요소 </a:t>
            </a:r>
            <a:r>
              <a:rPr lang="en-US" altLang="ko-KR" dirty="0"/>
              <a:t>: </a:t>
            </a:r>
            <a:r>
              <a:rPr lang="ko-KR" altLang="en-US" dirty="0"/>
              <a:t>죽음의 페널티</a:t>
            </a:r>
            <a:r>
              <a:rPr lang="en-US" altLang="ko-KR" dirty="0"/>
              <a:t>, </a:t>
            </a:r>
            <a:r>
              <a:rPr lang="ko-KR" altLang="en-US" dirty="0"/>
              <a:t>랜덤 생성</a:t>
            </a:r>
            <a:r>
              <a:rPr lang="en-US" altLang="ko-KR" dirty="0"/>
              <a:t>, </a:t>
            </a:r>
            <a:r>
              <a:rPr lang="ko-KR" altLang="en-US" dirty="0"/>
              <a:t>식별 요소</a:t>
            </a:r>
            <a:r>
              <a:rPr lang="en-US" altLang="ko-KR" dirty="0"/>
              <a:t>, </a:t>
            </a:r>
            <a:r>
              <a:rPr lang="ko-KR" altLang="en-US" dirty="0"/>
              <a:t>자원 관리</a:t>
            </a:r>
          </a:p>
        </p:txBody>
      </p:sp>
    </p:spTree>
    <p:extLst>
      <p:ext uri="{BB962C8B-B14F-4D97-AF65-F5344CB8AC3E}">
        <p14:creationId xmlns:p14="http://schemas.microsoft.com/office/powerpoint/2010/main" val="3494457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10664E-688F-445E-9BFE-6885A307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방식 예상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6BD2935-8E8D-4E39-AAE1-D9C4B5FF5A65}"/>
              </a:ext>
            </a:extLst>
          </p:cNvPr>
          <p:cNvGrpSpPr/>
          <p:nvPr/>
        </p:nvGrpSpPr>
        <p:grpSpPr>
          <a:xfrm>
            <a:off x="1480821" y="1308152"/>
            <a:ext cx="9263380" cy="5153560"/>
            <a:chOff x="-751840" y="66040"/>
            <a:chExt cx="13728701" cy="7637783"/>
          </a:xfrm>
        </p:grpSpPr>
        <p:grpSp>
          <p:nvGrpSpPr>
            <p:cNvPr id="5" name="그룹 8">
              <a:extLst>
                <a:ext uri="{FF2B5EF4-FFF2-40B4-BE49-F238E27FC236}">
                  <a16:creationId xmlns:a16="http://schemas.microsoft.com/office/drawing/2014/main" id="{464332E1-98A2-4D10-A98A-55A5F0FA0A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698498" y="66040"/>
              <a:ext cx="2192020" cy="2509519"/>
              <a:chOff x="399570" y="859909"/>
              <a:chExt cx="2143845" cy="2452612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9832C39-C224-4143-A755-4C490C6A9C4B}"/>
                  </a:ext>
                </a:extLst>
              </p:cNvPr>
              <p:cNvSpPr/>
              <p:nvPr/>
            </p:nvSpPr>
            <p:spPr>
              <a:xfrm>
                <a:off x="399570" y="1006371"/>
                <a:ext cx="2143845" cy="10599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5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D7AF8FC-7B91-4221-AAEC-EED860E8F9B4}"/>
                  </a:ext>
                </a:extLst>
              </p:cNvPr>
              <p:cNvSpPr txBox="1"/>
              <p:nvPr/>
            </p:nvSpPr>
            <p:spPr>
              <a:xfrm>
                <a:off x="983351" y="859909"/>
                <a:ext cx="976284" cy="3677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dirty="0">
                    <a:latin typeface="+mn-lt"/>
                  </a:rPr>
                  <a:t>스킬</a:t>
                </a: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701C656-9B5A-4AF2-847C-A144E15B8D52}"/>
                  </a:ext>
                </a:extLst>
              </p:cNvPr>
              <p:cNvSpPr/>
              <p:nvPr/>
            </p:nvSpPr>
            <p:spPr>
              <a:xfrm>
                <a:off x="628114" y="1180139"/>
                <a:ext cx="635950" cy="62308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 err="1"/>
                  <a:t>대쉬</a:t>
                </a:r>
                <a:endParaRPr lang="ko-KR" altLang="en-US" sz="900" dirty="0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64A91EFC-E4C8-4F34-8E05-6EFDEFA832D4}"/>
                  </a:ext>
                </a:extLst>
              </p:cNvPr>
              <p:cNvSpPr/>
              <p:nvPr/>
            </p:nvSpPr>
            <p:spPr>
              <a:xfrm>
                <a:off x="1703763" y="1180139"/>
                <a:ext cx="635950" cy="62308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/>
                  <a:t>폭탄</a:t>
                </a:r>
              </a:p>
            </p:txBody>
          </p:sp>
          <p:grpSp>
            <p:nvGrpSpPr>
              <p:cNvPr id="50" name="그룹 13">
                <a:extLst>
                  <a:ext uri="{FF2B5EF4-FFF2-40B4-BE49-F238E27FC236}">
                    <a16:creationId xmlns:a16="http://schemas.microsoft.com/office/drawing/2014/main" id="{34DA88BC-4DDC-4BDE-91ED-2AB318D951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570" y="2106074"/>
                <a:ext cx="2143845" cy="1206447"/>
                <a:chOff x="2712464" y="860558"/>
                <a:chExt cx="2143845" cy="1206447"/>
              </a:xfrm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E12A392-B7DD-4282-A224-B97D7906E4C4}"/>
                    </a:ext>
                  </a:extLst>
                </p:cNvPr>
                <p:cNvSpPr/>
                <p:nvPr/>
              </p:nvSpPr>
              <p:spPr>
                <a:xfrm>
                  <a:off x="2712464" y="1007020"/>
                  <a:ext cx="2143845" cy="10599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050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6D8BC09-092A-422D-9BA8-9FF7FFF40DD0}"/>
                    </a:ext>
                  </a:extLst>
                </p:cNvPr>
                <p:cNvSpPr txBox="1"/>
                <p:nvPr/>
              </p:nvSpPr>
              <p:spPr>
                <a:xfrm>
                  <a:off x="3296245" y="860558"/>
                  <a:ext cx="976284" cy="36778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50" dirty="0">
                      <a:latin typeface="+mn-lt"/>
                    </a:rPr>
                    <a:t>특수기</a:t>
                  </a: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38A946FB-655F-418F-B89A-60D77D45C17B}"/>
                    </a:ext>
                  </a:extLst>
                </p:cNvPr>
                <p:cNvSpPr/>
                <p:nvPr/>
              </p:nvSpPr>
              <p:spPr>
                <a:xfrm>
                  <a:off x="3104964" y="1359521"/>
                  <a:ext cx="1391140" cy="439384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00" dirty="0" err="1"/>
                    <a:t>시간역행</a:t>
                  </a:r>
                  <a:endParaRPr lang="ko-KR" altLang="en-US" sz="1050" dirty="0"/>
                </a:p>
              </p:txBody>
            </p:sp>
          </p:grpSp>
        </p:grpSp>
        <p:grpSp>
          <p:nvGrpSpPr>
            <p:cNvPr id="6" name="그룹 17">
              <a:extLst>
                <a:ext uri="{FF2B5EF4-FFF2-40B4-BE49-F238E27FC236}">
                  <a16:creationId xmlns:a16="http://schemas.microsoft.com/office/drawing/2014/main" id="{2283DA06-8E8D-499B-B016-55E3175908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4201" y="91441"/>
              <a:ext cx="4292599" cy="2491741"/>
              <a:chOff x="2892665" y="1044575"/>
              <a:chExt cx="3333173" cy="1933517"/>
            </a:xfrm>
          </p:grpSpPr>
          <p:pic>
            <p:nvPicPr>
              <p:cNvPr id="39" name="그림 18" descr="건물, 회로, 하얀색, 컴퓨터이(가) 표시된 사진&#10;&#10;자동 생성된 설명">
                <a:extLst>
                  <a:ext uri="{FF2B5EF4-FFF2-40B4-BE49-F238E27FC236}">
                    <a16:creationId xmlns:a16="http://schemas.microsoft.com/office/drawing/2014/main" id="{54A69CAB-EDB9-4C95-A6D5-037EEE3729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2665" y="1044575"/>
                <a:ext cx="3333173" cy="1933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화살표: 왼쪽 39">
                <a:extLst>
                  <a:ext uri="{FF2B5EF4-FFF2-40B4-BE49-F238E27FC236}">
                    <a16:creationId xmlns:a16="http://schemas.microsoft.com/office/drawing/2014/main" id="{DD56A3B0-9431-430B-8EF9-F67ECDB3B298}"/>
                  </a:ext>
                </a:extLst>
              </p:cNvPr>
              <p:cNvSpPr/>
              <p:nvPr/>
            </p:nvSpPr>
            <p:spPr>
              <a:xfrm>
                <a:off x="4316660" y="1752152"/>
                <a:ext cx="640995" cy="289731"/>
              </a:xfrm>
              <a:prstGeom prst="leftArrow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 err="1">
                    <a:solidFill>
                      <a:schemeClr val="tx1"/>
                    </a:solidFill>
                  </a:rPr>
                  <a:t>대쉬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1" name="그림 20">
                <a:extLst>
                  <a:ext uri="{FF2B5EF4-FFF2-40B4-BE49-F238E27FC236}">
                    <a16:creationId xmlns:a16="http://schemas.microsoft.com/office/drawing/2014/main" id="{C9D2D044-805A-4538-9DAB-1900526CF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6989" y="1444888"/>
                <a:ext cx="473578" cy="8072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&quot;허용 안 됨&quot; 기호 41">
                <a:extLst>
                  <a:ext uri="{FF2B5EF4-FFF2-40B4-BE49-F238E27FC236}">
                    <a16:creationId xmlns:a16="http://schemas.microsoft.com/office/drawing/2014/main" id="{810F1B89-0410-42CC-B81A-B5170BC79280}"/>
                  </a:ext>
                </a:extLst>
              </p:cNvPr>
              <p:cNvSpPr/>
              <p:nvPr/>
            </p:nvSpPr>
            <p:spPr>
              <a:xfrm>
                <a:off x="3872895" y="1799455"/>
                <a:ext cx="238647" cy="236516"/>
              </a:xfrm>
              <a:prstGeom prst="noSmoking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22">
                <a:extLst>
                  <a:ext uri="{FF2B5EF4-FFF2-40B4-BE49-F238E27FC236}">
                    <a16:creationId xmlns:a16="http://schemas.microsoft.com/office/drawing/2014/main" id="{6F80740B-4793-41E5-83EE-BD39B50644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3263" y="1220104"/>
                <a:ext cx="834483" cy="2477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ko-KR" altLang="en-US" sz="800">
                    <a:latin typeface="맑은 고딕" panose="020B0503020000020004" pitchFamily="50" charset="-127"/>
                  </a:rPr>
                  <a:t>폭탄 설치</a:t>
                </a:r>
              </a:p>
            </p:txBody>
          </p:sp>
          <p:sp>
            <p:nvSpPr>
              <p:cNvPr id="44" name="화살표: 위로 구부러짐 43">
                <a:extLst>
                  <a:ext uri="{FF2B5EF4-FFF2-40B4-BE49-F238E27FC236}">
                    <a16:creationId xmlns:a16="http://schemas.microsoft.com/office/drawing/2014/main" id="{609F1BDF-4B9C-475F-85AF-B76C7A87173D}"/>
                  </a:ext>
                </a:extLst>
              </p:cNvPr>
              <p:cNvSpPr/>
              <p:nvPr/>
            </p:nvSpPr>
            <p:spPr>
              <a:xfrm>
                <a:off x="4010955" y="2104954"/>
                <a:ext cx="1252405" cy="289732"/>
              </a:xfrm>
              <a:prstGeom prst="curvedUpArrow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extBox 24">
                <a:extLst>
                  <a:ext uri="{FF2B5EF4-FFF2-40B4-BE49-F238E27FC236}">
                    <a16:creationId xmlns:a16="http://schemas.microsoft.com/office/drawing/2014/main" id="{7542C849-F2D7-4CA4-A2EC-680DAF71AA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06129" y="2473267"/>
                <a:ext cx="834483" cy="2477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ko-KR" altLang="en-US" sz="800">
                    <a:latin typeface="맑은 고딕" panose="020B0503020000020004" pitchFamily="50" charset="-127"/>
                  </a:rPr>
                  <a:t>시간 역행</a:t>
                </a:r>
              </a:p>
            </p:txBody>
          </p:sp>
        </p:grpSp>
        <p:grpSp>
          <p:nvGrpSpPr>
            <p:cNvPr id="7" name="그룹 25">
              <a:extLst>
                <a:ext uri="{FF2B5EF4-FFF2-40B4-BE49-F238E27FC236}">
                  <a16:creationId xmlns:a16="http://schemas.microsoft.com/office/drawing/2014/main" id="{29445261-0D53-49CD-AF40-6126F31FFF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698498" y="2621280"/>
              <a:ext cx="2192020" cy="2509519"/>
              <a:chOff x="324866" y="2589000"/>
              <a:chExt cx="1436783" cy="1643716"/>
            </a:xfrm>
          </p:grpSpPr>
          <p:grpSp>
            <p:nvGrpSpPr>
              <p:cNvPr id="30" name="그룹 26">
                <a:extLst>
                  <a:ext uri="{FF2B5EF4-FFF2-40B4-BE49-F238E27FC236}">
                    <a16:creationId xmlns:a16="http://schemas.microsoft.com/office/drawing/2014/main" id="{EE153F0A-06CE-4550-8594-A081C8C55B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4866" y="2589000"/>
                <a:ext cx="1436783" cy="1643716"/>
                <a:chOff x="399570" y="859909"/>
                <a:chExt cx="2143845" cy="2452612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9B1772CD-83CF-4C72-A5D6-0D637A8669CE}"/>
                    </a:ext>
                  </a:extLst>
                </p:cNvPr>
                <p:cNvSpPr/>
                <p:nvPr/>
              </p:nvSpPr>
              <p:spPr>
                <a:xfrm>
                  <a:off x="399570" y="1006371"/>
                  <a:ext cx="2143845" cy="105998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05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16AB79F-ADDD-4232-AB65-011788FAA5B7}"/>
                    </a:ext>
                  </a:extLst>
                </p:cNvPr>
                <p:cNvSpPr txBox="1"/>
                <p:nvPr/>
              </p:nvSpPr>
              <p:spPr>
                <a:xfrm>
                  <a:off x="983351" y="859909"/>
                  <a:ext cx="976284" cy="35663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00" dirty="0">
                      <a:latin typeface="+mn-lt"/>
                    </a:rPr>
                    <a:t>특수 탄</a:t>
                  </a:r>
                  <a:endParaRPr lang="ko-KR" altLang="en-US" sz="1050" dirty="0">
                    <a:latin typeface="+mn-lt"/>
                  </a:endParaRP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562D4A4-05A3-43AF-9711-CC38D8E84301}"/>
                    </a:ext>
                  </a:extLst>
                </p:cNvPr>
                <p:cNvSpPr/>
                <p:nvPr/>
              </p:nvSpPr>
              <p:spPr>
                <a:xfrm>
                  <a:off x="759775" y="1306741"/>
                  <a:ext cx="1423435" cy="623083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00" dirty="0" err="1"/>
                    <a:t>가속탄</a:t>
                  </a:r>
                  <a:endParaRPr lang="ko-KR" altLang="en-US" sz="300" dirty="0"/>
                </a:p>
              </p:txBody>
            </p:sp>
            <p:grpSp>
              <p:nvGrpSpPr>
                <p:cNvPr id="35" name="그룹 31">
                  <a:extLst>
                    <a:ext uri="{FF2B5EF4-FFF2-40B4-BE49-F238E27FC236}">
                      <a16:creationId xmlns:a16="http://schemas.microsoft.com/office/drawing/2014/main" id="{7540DAF4-1AC5-43E7-9BAF-87BBCBDEC2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99570" y="2106074"/>
                  <a:ext cx="2143845" cy="1206447"/>
                  <a:chOff x="2712464" y="860558"/>
                  <a:chExt cx="2143845" cy="1206447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0BBAB813-1956-4ED7-A8F3-2E2E8EA6FB33}"/>
                      </a:ext>
                    </a:extLst>
                  </p:cNvPr>
                  <p:cNvSpPr/>
                  <p:nvPr/>
                </p:nvSpPr>
                <p:spPr>
                  <a:xfrm>
                    <a:off x="2712464" y="1007020"/>
                    <a:ext cx="2143845" cy="10599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 sz="1050"/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509C86E-B337-4F4E-B2DF-50F4D3CE05DE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245" y="860558"/>
                    <a:ext cx="976284" cy="36778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>
                    <a:spAutoFit/>
                  </a:bodyPr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ko-KR" altLang="en-US" sz="1050" dirty="0">
                        <a:latin typeface="+mn-lt"/>
                      </a:rPr>
                      <a:t>능력치</a:t>
                    </a: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98BE974B-223C-40A5-A047-908AF1F34CCC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374" y="1287531"/>
                    <a:ext cx="976281" cy="6018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>
                    <a:spAutoFit/>
                  </a:bodyPr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ko-KR" altLang="en-US" sz="1050">
                        <a:latin typeface="+mn-lt"/>
                      </a:rPr>
                      <a:t>이동 속도</a:t>
                    </a:r>
                    <a:endParaRPr lang="ko-KR" altLang="en-US" sz="1050" dirty="0">
                      <a:latin typeface="+mn-lt"/>
                    </a:endParaRPr>
                  </a:p>
                </p:txBody>
              </p:sp>
            </p:grpSp>
          </p:grpSp>
          <p:sp>
            <p:nvSpPr>
              <p:cNvPr id="31" name="화살표: 위쪽 30">
                <a:extLst>
                  <a:ext uri="{FF2B5EF4-FFF2-40B4-BE49-F238E27FC236}">
                    <a16:creationId xmlns:a16="http://schemas.microsoft.com/office/drawing/2014/main" id="{EFD9DF46-5CCD-4CF7-B8B5-1D94C9663121}"/>
                  </a:ext>
                </a:extLst>
              </p:cNvPr>
              <p:cNvSpPr/>
              <p:nvPr/>
            </p:nvSpPr>
            <p:spPr>
              <a:xfrm>
                <a:off x="1198923" y="3700338"/>
                <a:ext cx="171482" cy="387638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00"/>
              </a:p>
            </p:txBody>
          </p:sp>
        </p:grpSp>
        <p:grpSp>
          <p:nvGrpSpPr>
            <p:cNvPr id="8" name="그룹 35">
              <a:extLst>
                <a:ext uri="{FF2B5EF4-FFF2-40B4-BE49-F238E27FC236}">
                  <a16:creationId xmlns:a16="http://schemas.microsoft.com/office/drawing/2014/main" id="{BD83DE08-3BC2-44E8-91EB-BF6177503D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4202" y="2692400"/>
              <a:ext cx="4203701" cy="2438400"/>
              <a:chOff x="1920522" y="2580050"/>
              <a:chExt cx="2899021" cy="1681673"/>
            </a:xfrm>
          </p:grpSpPr>
          <p:pic>
            <p:nvPicPr>
              <p:cNvPr id="25" name="그림 36" descr="건물, 회로, 하얀색, 컴퓨터이(가) 표시된 사진&#10;&#10;자동 생성된 설명">
                <a:extLst>
                  <a:ext uri="{FF2B5EF4-FFF2-40B4-BE49-F238E27FC236}">
                    <a16:creationId xmlns:a16="http://schemas.microsoft.com/office/drawing/2014/main" id="{70205589-4A63-4C4B-8876-88707A8FCC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522" y="2580050"/>
                <a:ext cx="2899021" cy="16816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화살표: 왼쪽 25">
                <a:extLst>
                  <a:ext uri="{FF2B5EF4-FFF2-40B4-BE49-F238E27FC236}">
                    <a16:creationId xmlns:a16="http://schemas.microsoft.com/office/drawing/2014/main" id="{E0761188-7BD4-482B-A85A-63242A92CF51}"/>
                  </a:ext>
                </a:extLst>
              </p:cNvPr>
              <p:cNvSpPr/>
              <p:nvPr/>
            </p:nvSpPr>
            <p:spPr>
              <a:xfrm>
                <a:off x="3158956" y="2989958"/>
                <a:ext cx="558783" cy="662159"/>
              </a:xfrm>
              <a:prstGeom prst="leftArrow">
                <a:avLst>
                  <a:gd name="adj1" fmla="val 50000"/>
                  <a:gd name="adj2" fmla="val 33493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500" dirty="0">
                    <a:solidFill>
                      <a:schemeClr val="tx1"/>
                    </a:solidFill>
                  </a:rPr>
                  <a:t>원거리 공격</a:t>
                </a:r>
              </a:p>
            </p:txBody>
          </p:sp>
          <p:pic>
            <p:nvPicPr>
              <p:cNvPr id="27" name="그림 38">
                <a:extLst>
                  <a:ext uri="{FF2B5EF4-FFF2-40B4-BE49-F238E27FC236}">
                    <a16:creationId xmlns:a16="http://schemas.microsoft.com/office/drawing/2014/main" id="{56EFB78A-E789-41BA-9154-6A5919B60F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7896" y="2928222"/>
                <a:ext cx="411894" cy="702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화살표: 줄무늬가 있는 오른쪽 27">
                <a:extLst>
                  <a:ext uri="{FF2B5EF4-FFF2-40B4-BE49-F238E27FC236}">
                    <a16:creationId xmlns:a16="http://schemas.microsoft.com/office/drawing/2014/main" id="{A094CAD2-6473-4A08-A92A-E5E74EF9C26E}"/>
                  </a:ext>
                </a:extLst>
              </p:cNvPr>
              <p:cNvSpPr/>
              <p:nvPr/>
            </p:nvSpPr>
            <p:spPr>
              <a:xfrm>
                <a:off x="4110114" y="3165132"/>
                <a:ext cx="462442" cy="234734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500" dirty="0"/>
                  <a:t>이동</a:t>
                </a:r>
              </a:p>
            </p:txBody>
          </p:sp>
          <p:sp>
            <p:nvSpPr>
              <p:cNvPr id="29" name="TextBox 40">
                <a:extLst>
                  <a:ext uri="{FF2B5EF4-FFF2-40B4-BE49-F238E27FC236}">
                    <a16:creationId xmlns:a16="http://schemas.microsoft.com/office/drawing/2014/main" id="{B82CCA54-38A6-439E-BCC4-A97A0A5633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5495" y="2828331"/>
                <a:ext cx="572717" cy="251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ko-KR" altLang="en-US" sz="500">
                    <a:latin typeface="맑은 고딕" panose="020B0503020000020004" pitchFamily="50" charset="-127"/>
                  </a:rPr>
                  <a:t>이동 속도 상승</a:t>
                </a:r>
              </a:p>
            </p:txBody>
          </p:sp>
        </p:grpSp>
        <p:grpSp>
          <p:nvGrpSpPr>
            <p:cNvPr id="9" name="그룹 42">
              <a:extLst>
                <a:ext uri="{FF2B5EF4-FFF2-40B4-BE49-F238E27FC236}">
                  <a16:creationId xmlns:a16="http://schemas.microsoft.com/office/drawing/2014/main" id="{FB783D00-7020-4EA7-A17B-8E16B9E8E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698498" y="5120640"/>
              <a:ext cx="2192020" cy="2509521"/>
              <a:chOff x="399570" y="859909"/>
              <a:chExt cx="2143845" cy="245261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536A71D-D97F-40EA-9BAA-75DA1BF1D0D5}"/>
                  </a:ext>
                </a:extLst>
              </p:cNvPr>
              <p:cNvSpPr/>
              <p:nvPr/>
            </p:nvSpPr>
            <p:spPr>
              <a:xfrm>
                <a:off x="399570" y="1006371"/>
                <a:ext cx="2143845" cy="10599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5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C4C0E9-6E73-49C4-97E0-A34821B171FB}"/>
                  </a:ext>
                </a:extLst>
              </p:cNvPr>
              <p:cNvSpPr txBox="1"/>
              <p:nvPr/>
            </p:nvSpPr>
            <p:spPr>
              <a:xfrm>
                <a:off x="983351" y="859909"/>
                <a:ext cx="976284" cy="35663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latin typeface="+mn-lt"/>
                  </a:rPr>
                  <a:t>룸 배치</a:t>
                </a:r>
                <a:endParaRPr lang="ko-KR" altLang="en-US" sz="1050" dirty="0">
                  <a:latin typeface="+mn-lt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A34BEAFD-099E-4288-A86E-36B9F199F06E}"/>
                  </a:ext>
                </a:extLst>
              </p:cNvPr>
              <p:cNvSpPr/>
              <p:nvPr/>
            </p:nvSpPr>
            <p:spPr>
              <a:xfrm>
                <a:off x="759775" y="1306741"/>
                <a:ext cx="1423435" cy="62308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dirty="0"/>
                  <a:t>화약통</a:t>
                </a:r>
                <a:endParaRPr lang="ko-KR" altLang="en-US" sz="1000" dirty="0"/>
              </a:p>
            </p:txBody>
          </p:sp>
          <p:grpSp>
            <p:nvGrpSpPr>
              <p:cNvPr id="21" name="그룹 46">
                <a:extLst>
                  <a:ext uri="{FF2B5EF4-FFF2-40B4-BE49-F238E27FC236}">
                    <a16:creationId xmlns:a16="http://schemas.microsoft.com/office/drawing/2014/main" id="{27F37C22-5921-4C7F-9741-07D8063551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570" y="2106074"/>
                <a:ext cx="2143845" cy="1206447"/>
                <a:chOff x="2712464" y="860558"/>
                <a:chExt cx="2143845" cy="1206447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43D1607-7F06-48F5-91C6-297D45F62463}"/>
                    </a:ext>
                  </a:extLst>
                </p:cNvPr>
                <p:cNvSpPr/>
                <p:nvPr/>
              </p:nvSpPr>
              <p:spPr>
                <a:xfrm>
                  <a:off x="2712464" y="1007020"/>
                  <a:ext cx="2143845" cy="10599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05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877B2D3-A8F9-4F5E-8766-2B9028FECEAC}"/>
                    </a:ext>
                  </a:extLst>
                </p:cNvPr>
                <p:cNvSpPr txBox="1"/>
                <p:nvPr/>
              </p:nvSpPr>
              <p:spPr>
                <a:xfrm>
                  <a:off x="3296245" y="860558"/>
                  <a:ext cx="976284" cy="31205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800" dirty="0">
                      <a:latin typeface="+mn-lt"/>
                    </a:rPr>
                    <a:t>유저 경험</a:t>
                  </a:r>
                  <a:endParaRPr lang="ko-KR" altLang="en-US" sz="1050" dirty="0">
                    <a:latin typeface="+mn-lt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30FA30D-0057-4104-958F-522463000DD5}"/>
                    </a:ext>
                  </a:extLst>
                </p:cNvPr>
                <p:cNvSpPr txBox="1"/>
                <p:nvPr/>
              </p:nvSpPr>
              <p:spPr>
                <a:xfrm>
                  <a:off x="2941009" y="1250522"/>
                  <a:ext cx="1711598" cy="6018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50" dirty="0">
                      <a:latin typeface="+mn-lt"/>
                    </a:rPr>
                    <a:t>화약통을 건드리면 터진다</a:t>
                  </a:r>
                </a:p>
              </p:txBody>
            </p:sp>
          </p:grpSp>
        </p:grpSp>
        <p:grpSp>
          <p:nvGrpSpPr>
            <p:cNvPr id="10" name="그룹 50">
              <a:extLst>
                <a:ext uri="{FF2B5EF4-FFF2-40B4-BE49-F238E27FC236}">
                  <a16:creationId xmlns:a16="http://schemas.microsoft.com/office/drawing/2014/main" id="{21A3ACB1-C828-4A5A-8A25-CA45981EF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4202" y="5234942"/>
              <a:ext cx="4203701" cy="2438400"/>
              <a:chOff x="1920522" y="4261723"/>
              <a:chExt cx="2899021" cy="1681673"/>
            </a:xfrm>
          </p:grpSpPr>
          <p:pic>
            <p:nvPicPr>
              <p:cNvPr id="15" name="그림 51" descr="건물, 회로, 하얀색, 컴퓨터이(가) 표시된 사진&#10;&#10;자동 생성된 설명">
                <a:extLst>
                  <a:ext uri="{FF2B5EF4-FFF2-40B4-BE49-F238E27FC236}">
                    <a16:creationId xmlns:a16="http://schemas.microsoft.com/office/drawing/2014/main" id="{CC3A8988-6563-4535-AFC5-6A8405C2D5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522" y="4261723"/>
                <a:ext cx="2899021" cy="16816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화살표: 왼쪽 15">
                <a:extLst>
                  <a:ext uri="{FF2B5EF4-FFF2-40B4-BE49-F238E27FC236}">
                    <a16:creationId xmlns:a16="http://schemas.microsoft.com/office/drawing/2014/main" id="{93949DA5-BE0C-4318-B241-6D466335E035}"/>
                  </a:ext>
                </a:extLst>
              </p:cNvPr>
              <p:cNvSpPr/>
              <p:nvPr/>
            </p:nvSpPr>
            <p:spPr>
              <a:xfrm rot="1449108">
                <a:off x="3236030" y="4536746"/>
                <a:ext cx="558783" cy="662159"/>
              </a:xfrm>
              <a:prstGeom prst="leftArrow">
                <a:avLst>
                  <a:gd name="adj1" fmla="val 50000"/>
                  <a:gd name="adj2" fmla="val 33493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600" dirty="0">
                    <a:solidFill>
                      <a:schemeClr val="tx1"/>
                    </a:solidFill>
                  </a:rPr>
                  <a:t>원거리 공격</a:t>
                </a:r>
              </a:p>
            </p:txBody>
          </p:sp>
          <p:pic>
            <p:nvPicPr>
              <p:cNvPr id="17" name="그림 53">
                <a:extLst>
                  <a:ext uri="{FF2B5EF4-FFF2-40B4-BE49-F238E27FC236}">
                    <a16:creationId xmlns:a16="http://schemas.microsoft.com/office/drawing/2014/main" id="{696B7A9C-4653-4A48-96DB-068437F7A8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7896" y="4609895"/>
                <a:ext cx="411894" cy="702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B24CDE9-1F79-47BF-9F5B-DBDA9F634994}"/>
                </a:ext>
              </a:extLst>
            </p:cNvPr>
            <p:cNvSpPr/>
            <p:nvPr/>
          </p:nvSpPr>
          <p:spPr>
            <a:xfrm>
              <a:off x="-751840" y="93983"/>
              <a:ext cx="13728701" cy="253492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9DE066A-D517-4368-9808-2D7011ADCDC7}"/>
                </a:ext>
              </a:extLst>
            </p:cNvPr>
            <p:cNvSpPr/>
            <p:nvPr/>
          </p:nvSpPr>
          <p:spPr>
            <a:xfrm>
              <a:off x="-751840" y="2651763"/>
              <a:ext cx="13728701" cy="253492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C8F7CCD-C94F-44F6-98CE-818649B27A37}"/>
                </a:ext>
              </a:extLst>
            </p:cNvPr>
            <p:cNvSpPr/>
            <p:nvPr/>
          </p:nvSpPr>
          <p:spPr>
            <a:xfrm>
              <a:off x="-751840" y="5168903"/>
              <a:ext cx="13728701" cy="253492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20E95AB-2DCB-4DC5-AD21-9CCEE5D5C52B}"/>
                </a:ext>
              </a:extLst>
            </p:cNvPr>
            <p:cNvSpPr/>
            <p:nvPr/>
          </p:nvSpPr>
          <p:spPr>
            <a:xfrm>
              <a:off x="3253742" y="5554980"/>
              <a:ext cx="355600" cy="7696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/>
                <a:t>화약</a:t>
              </a:r>
            </a:p>
          </p:txBody>
        </p:sp>
      </p:grpSp>
      <p:graphicFrame>
        <p:nvGraphicFramePr>
          <p:cNvPr id="54" name="표 17">
            <a:extLst>
              <a:ext uri="{FF2B5EF4-FFF2-40B4-BE49-F238E27FC236}">
                <a16:creationId xmlns:a16="http://schemas.microsoft.com/office/drawing/2014/main" id="{8758A5F4-4809-4EEF-A97C-B94F29F1A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61564"/>
              </p:ext>
            </p:extLst>
          </p:nvPr>
        </p:nvGraphicFramePr>
        <p:xfrm>
          <a:off x="6225337" y="1409270"/>
          <a:ext cx="4449850" cy="157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36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스킬 활용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97112" marR="97112" marT="48530" marB="48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63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몰려오는 몬스터에게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 빠르게 접근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97112" marR="97112" marT="48530" marB="48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63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폭탄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을 몬스터에게 설치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97112" marR="97112" marT="48530" marB="48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63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시간역행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기술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 빠져나옴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97112" marR="97112" marT="48530" marB="48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62D4F2B3-F184-4493-BBEA-7E8166A8A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418671"/>
              </p:ext>
            </p:extLst>
          </p:nvPr>
        </p:nvGraphicFramePr>
        <p:xfrm>
          <a:off x="6225337" y="3294343"/>
          <a:ext cx="4449850" cy="1258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4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무기 활용</a:t>
                      </a:r>
                    </a:p>
                  </a:txBody>
                  <a:tcPr marL="103404" marR="103404" marT="51711" marB="517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435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이동 속도를 통해 공격을 회피하면서 몬스터를 공격</a:t>
                      </a:r>
                    </a:p>
                  </a:txBody>
                  <a:tcPr marL="103404" marR="103404" marT="51711" marB="517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435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근거리 무기로 한번에 처치</a:t>
                      </a:r>
                    </a:p>
                  </a:txBody>
                  <a:tcPr marL="103404" marR="103404" marT="51711" marB="517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904E414C-914B-4E73-A294-FCEA11FDF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757706"/>
              </p:ext>
            </p:extLst>
          </p:nvPr>
        </p:nvGraphicFramePr>
        <p:xfrm>
          <a:off x="6225337" y="4901596"/>
          <a:ext cx="4449850" cy="14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147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룸 구조물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유저 경험 활용</a:t>
                      </a:r>
                    </a:p>
                  </a:txBody>
                  <a:tcPr marL="103404" marR="103404" marT="51675" marB="51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506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유저 경험을 통해 화약통을 근접무기로 공격하면 데미지를 받음을 암</a:t>
                      </a:r>
                    </a:p>
                  </a:txBody>
                  <a:tcPr marL="103404" marR="103404" marT="51675" marB="51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47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원거리 무기로 화약통을 공격해 한번에 몬스터를 처치</a:t>
                      </a:r>
                    </a:p>
                  </a:txBody>
                  <a:tcPr marL="103404" marR="103404" marT="51675" marB="51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7" name="그룹 56">
            <a:extLst>
              <a:ext uri="{FF2B5EF4-FFF2-40B4-BE49-F238E27FC236}">
                <a16:creationId xmlns:a16="http://schemas.microsoft.com/office/drawing/2014/main" id="{BCEEB370-28E4-40D9-A4A1-420FF0BEC0E6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B48730-033D-4B34-BBAF-967D6032E3AE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318BA32-D591-45DF-BA2B-861AC4301617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2AA75FB-AA21-4CDE-87F4-616A09CB591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0CDCE16-36B2-43C7-9834-DD21015C845A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1F30275-3E0F-4ABF-A25D-5E9115893D91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EE60C59-B437-4F23-B2DF-43742D2CE221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 요소</a:t>
                </a:r>
                <a:endParaRPr lang="ko-KR" altLang="en-US" b="1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E7D056C-129D-43D3-8E42-68A6F5BBA118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플레이 방식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7496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D6A7C-159A-46BE-829E-308D3988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 순서 플로우 차트</a:t>
            </a:r>
          </a:p>
        </p:txBody>
      </p:sp>
      <p:grpSp>
        <p:nvGrpSpPr>
          <p:cNvPr id="4" name="그룹 7">
            <a:extLst>
              <a:ext uri="{FF2B5EF4-FFF2-40B4-BE49-F238E27FC236}">
                <a16:creationId xmlns:a16="http://schemas.microsoft.com/office/drawing/2014/main" id="{4CB2AD3E-5227-4189-9B5F-2EFBFD395B30}"/>
              </a:ext>
            </a:extLst>
          </p:cNvPr>
          <p:cNvGrpSpPr>
            <a:grpSpLocks/>
          </p:cNvGrpSpPr>
          <p:nvPr/>
        </p:nvGrpSpPr>
        <p:grpSpPr bwMode="auto">
          <a:xfrm>
            <a:off x="642069" y="1422053"/>
            <a:ext cx="4362521" cy="5005249"/>
            <a:chOff x="292100" y="985837"/>
            <a:chExt cx="4279900" cy="4911112"/>
          </a:xfrm>
        </p:grpSpPr>
        <p:grpSp>
          <p:nvGrpSpPr>
            <p:cNvPr id="5" name="그룹 8">
              <a:extLst>
                <a:ext uri="{FF2B5EF4-FFF2-40B4-BE49-F238E27FC236}">
                  <a16:creationId xmlns:a16="http://schemas.microsoft.com/office/drawing/2014/main" id="{1A8A16F4-8A09-444A-9F48-54FC4D7F19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031" y="985837"/>
              <a:ext cx="4094969" cy="4351338"/>
              <a:chOff x="477031" y="985837"/>
              <a:chExt cx="4094969" cy="4351338"/>
            </a:xfrm>
          </p:grpSpPr>
          <p:pic>
            <p:nvPicPr>
              <p:cNvPr id="9" name="내용 개체 틀 79">
                <a:extLst>
                  <a:ext uri="{FF2B5EF4-FFF2-40B4-BE49-F238E27FC236}">
                    <a16:creationId xmlns:a16="http://schemas.microsoft.com/office/drawing/2014/main" id="{D685778F-5B20-45F7-BEF3-9AB3F47546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031" y="985837"/>
                <a:ext cx="4094969" cy="4351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24A55906-1BA1-4B6D-8F83-654E15EFB7CE}"/>
                  </a:ext>
                </a:extLst>
              </p:cNvPr>
              <p:cNvCxnSpPr/>
              <p:nvPr/>
            </p:nvCxnSpPr>
            <p:spPr>
              <a:xfrm>
                <a:off x="1925659" y="4086679"/>
                <a:ext cx="373067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4">
                <a:extLst>
                  <a:ext uri="{FF2B5EF4-FFF2-40B4-BE49-F238E27FC236}">
                    <a16:creationId xmlns:a16="http://schemas.microsoft.com/office/drawing/2014/main" id="{EA77B5D6-37DC-4800-BBEB-A3532617F2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8961" y="3757658"/>
                <a:ext cx="432791" cy="241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000" b="1">
                    <a:latin typeface="맑은 고딕" panose="020B0503020000020004" pitchFamily="50" charset="-127"/>
                  </a:rPr>
                  <a:t>대량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471CAA-1D2A-4B22-8D5B-65B728535406}"/>
                </a:ext>
              </a:extLst>
            </p:cNvPr>
            <p:cNvSpPr txBox="1"/>
            <p:nvPr/>
          </p:nvSpPr>
          <p:spPr>
            <a:xfrm>
              <a:off x="292100" y="5655359"/>
              <a:ext cx="2305811" cy="2415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dirty="0">
                  <a:latin typeface="+mn-lt"/>
                </a:rPr>
                <a:t>2) </a:t>
              </a:r>
              <a:r>
                <a:rPr lang="ko-KR" altLang="en-US" sz="1000" dirty="0">
                  <a:latin typeface="+mn-lt"/>
                </a:rPr>
                <a:t>축적된 제화 </a:t>
              </a:r>
              <a:r>
                <a:rPr lang="en-US" altLang="ko-KR" sz="1000" dirty="0">
                  <a:latin typeface="+mn-lt"/>
                </a:rPr>
                <a:t>+ </a:t>
              </a:r>
              <a:r>
                <a:rPr lang="ko-KR" altLang="en-US" sz="1000" dirty="0">
                  <a:latin typeface="+mn-lt"/>
                </a:rPr>
                <a:t>보스 클리어 보상 재화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FD5FB8-508A-4C4E-86C9-67851F80FC3C}"/>
                </a:ext>
              </a:extLst>
            </p:cNvPr>
            <p:cNvSpPr txBox="1"/>
            <p:nvPr/>
          </p:nvSpPr>
          <p:spPr>
            <a:xfrm>
              <a:off x="292100" y="5401322"/>
              <a:ext cx="2486664" cy="2415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dirty="0">
                  <a:latin typeface="+mn-lt"/>
                </a:rPr>
                <a:t>1) </a:t>
              </a:r>
              <a:r>
                <a:rPr lang="ko-KR" altLang="en-US" sz="1000" dirty="0">
                  <a:latin typeface="+mn-lt"/>
                </a:rPr>
                <a:t>축적된 재화 </a:t>
              </a:r>
              <a:r>
                <a:rPr lang="en-US" altLang="ko-KR" sz="1000" dirty="0">
                  <a:latin typeface="+mn-lt"/>
                </a:rPr>
                <a:t>/ (</a:t>
              </a:r>
              <a:r>
                <a:rPr lang="ko-KR" altLang="en-US" sz="1000" dirty="0">
                  <a:latin typeface="+mn-lt"/>
                </a:rPr>
                <a:t>전체 룸 개수 </a:t>
              </a:r>
              <a:r>
                <a:rPr lang="en-US" altLang="ko-KR" sz="1000" dirty="0">
                  <a:latin typeface="+mn-lt"/>
                </a:rPr>
                <a:t>– </a:t>
              </a:r>
              <a:r>
                <a:rPr lang="ko-KR" altLang="en-US" sz="1000" dirty="0">
                  <a:latin typeface="+mn-lt"/>
                </a:rPr>
                <a:t>클리어 룸</a:t>
              </a:r>
              <a:r>
                <a:rPr lang="en-US" altLang="ko-KR" sz="1000" dirty="0">
                  <a:latin typeface="+mn-lt"/>
                </a:rPr>
                <a:t>)</a:t>
              </a:r>
              <a:endParaRPr lang="ko-KR" altLang="en-US" sz="1000" dirty="0">
                <a:latin typeface="+mn-lt"/>
              </a:endParaRPr>
            </a:p>
          </p:txBody>
        </p:sp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8F70EB01-D1C2-4F06-86EB-08C9901CB2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100" y="2031478"/>
              <a:ext cx="1296174" cy="256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050" dirty="0">
                  <a:latin typeface="맑은 고딕" panose="020B0503020000020004" pitchFamily="50" charset="-127"/>
                </a:rPr>
                <a:t>휘발 성 </a:t>
              </a:r>
              <a:r>
                <a:rPr lang="ko-KR" altLang="en-US" sz="1050" dirty="0" err="1">
                  <a:latin typeface="맑은 고딕" panose="020B0503020000020004" pitchFamily="50" charset="-127"/>
                </a:rPr>
                <a:t>스텟</a:t>
              </a:r>
              <a:r>
                <a:rPr lang="ko-KR" altLang="en-US" sz="1050" dirty="0">
                  <a:latin typeface="맑은 고딕" panose="020B0503020000020004" pitchFamily="50" charset="-127"/>
                </a:rPr>
                <a:t> 소멸</a:t>
              </a:r>
              <a:endParaRPr lang="ko-KR" altLang="en-US" sz="1000" dirty="0">
                <a:latin typeface="맑은 고딕" panose="020B0503020000020004" pitchFamily="50" charset="-127"/>
              </a:endParaRPr>
            </a:p>
          </p:txBody>
        </p:sp>
      </p:grpSp>
      <p:graphicFrame>
        <p:nvGraphicFramePr>
          <p:cNvPr id="12" name="표 17">
            <a:extLst>
              <a:ext uri="{FF2B5EF4-FFF2-40B4-BE49-F238E27FC236}">
                <a16:creationId xmlns:a16="http://schemas.microsoft.com/office/drawing/2014/main" id="{7C347F26-1F1A-491D-8E8B-BF53EE714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335659"/>
              </p:ext>
            </p:extLst>
          </p:nvPr>
        </p:nvGraphicFramePr>
        <p:xfrm>
          <a:off x="5313872" y="1248004"/>
          <a:ext cx="6236059" cy="536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522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모든 챕터 클리어 시 유저 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746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모든 챕터를 클리어한 경우 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두 가지 선택지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를 유저가 고르도록 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미래로 돌아갈지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과거로 돌아 갈지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6822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미래로 가는 경우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플레이 기록이 사라짐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캐릭터 성장치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무기 수집 완성도 등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2313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과거로 갈 경우 캐릭터 육성 정도와 획득 무기는 남겨두고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재화만 사라지고 다시 플레이를 시작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08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>
                          <a:solidFill>
                            <a:srgbClr val="C00000"/>
                          </a:solidFill>
                        </a:rPr>
                        <a:t>회차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 플레이에 대한 유저의 선택을 게임에 반영하기 위한 장치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엔딩은 보았지만 다른 컨텐츠를 완성하기 위해 과거로 갈 수 있고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다시 처음부터 플레이하기 위해 미래로 갈 수 있음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715E1DAA-2FA6-4DF7-BF8A-0B54E1439BA1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D42E2F-82FA-45A5-8BDE-798CB9B99094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BA3101-A802-44B0-BF30-054013220015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9F13A8-8F20-4A49-83D9-BB7EC81EC1C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F1B17A-0CAD-4F26-B738-E9684F313D75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52422C9-B8E3-42D3-A9FA-1750B648EBF7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50A4D8-4CB3-4CB4-8A73-98AC3292A3C3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 요소</a:t>
                </a:r>
                <a:endParaRPr lang="ko-KR" altLang="en-US" b="1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14D01C-3871-4EF0-965B-00A7363C4BD5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플레이 방식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695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DAE3-960D-49D9-838A-6F5BB4685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시간을 활용한 스킬 액션</a:t>
            </a:r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46D81CF6-9A66-44E6-896F-C1DCF716A6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2662918"/>
              </p:ext>
            </p:extLst>
          </p:nvPr>
        </p:nvGraphicFramePr>
        <p:xfrm>
          <a:off x="419100" y="1605341"/>
          <a:ext cx="11150977" cy="451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3252026394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938125213"/>
                    </a:ext>
                  </a:extLst>
                </a:gridCol>
                <a:gridCol w="2378449">
                  <a:extLst>
                    <a:ext uri="{9D8B030D-6E8A-4147-A177-3AD203B41FA5}">
                      <a16:colId xmlns:a16="http://schemas.microsoft.com/office/drawing/2014/main" val="760073407"/>
                    </a:ext>
                  </a:extLst>
                </a:gridCol>
                <a:gridCol w="4943478">
                  <a:extLst>
                    <a:ext uri="{9D8B030D-6E8A-4147-A177-3AD203B41FA5}">
                      <a16:colId xmlns:a16="http://schemas.microsoft.com/office/drawing/2014/main" val="31026198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방해요소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해결방법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20598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피지컬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캐릭터 스킬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884958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체력이 마나이다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플레이 시간에 따라 점차 체력이 감소한다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스킬을 사용하면 사용한 스킬에 해당하는 수치 만큼 체력이 감소된다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빠르고 효율적인 방법으로 몬스터를 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처치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처치한 몬스터의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를 빼앗는다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시스템 적으로 캐릭터의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를 회복시켜주는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가 등장한다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몬스터를 처치하면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가 크게 회복된다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048716"/>
                  </a:ext>
                </a:extLst>
              </a:tr>
              <a:tr h="884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공격의 대상을 선정하는 범위가 방 전체인 경우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피지컬 로 회피가 불가능한 상황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없음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정지시켜 공격을 일시적으로 하지 못하게 만든다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316341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캐릭터의 위치를 기준으로 일정 범위를 공격하는 상황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조작으로 캐릭터를 이동시켜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 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 시켜 공격을 일시적으로 하지 못하게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29242"/>
                  </a:ext>
                </a:extLst>
              </a:tr>
              <a:tr h="884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캐릭터가 아닌 방의 랜덤 좌표를 기준으로 공격 범위를 선정해 공격을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조작으로 캐릭터를 이동시켜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 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 시켜 공격을 일시적으로 하지 못하게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499875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D0DD34-F360-4005-A510-5D80E1C6A3A6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9CE2F6-0CCF-4960-A340-1D8B5759B744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7EA161-6C82-4D39-9460-48EBB2F29965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2F011B-32D8-4037-94F9-C7920798162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9F81E9-C9D1-4F8A-BD6D-94494D352F4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A16ED9C-17C0-427C-A2FA-B49572B3BE5E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2AEB73-CE20-4AE1-808D-3DA3447BAC5F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차별 요소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074985-569F-4843-8A65-352045418816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6436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DAE3-960D-49D9-838A-6F5BB4685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시간을 활용한 스킬 액션</a:t>
            </a:r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A957CD45-8936-4953-98B6-27AEAF7CB9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4160962"/>
              </p:ext>
            </p:extLst>
          </p:nvPr>
        </p:nvGraphicFramePr>
        <p:xfrm>
          <a:off x="5572593" y="1402586"/>
          <a:ext cx="6098894" cy="4219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676">
                  <a:extLst>
                    <a:ext uri="{9D8B030D-6E8A-4147-A177-3AD203B41FA5}">
                      <a16:colId xmlns:a16="http://schemas.microsoft.com/office/drawing/2014/main" val="3252026394"/>
                    </a:ext>
                  </a:extLst>
                </a:gridCol>
                <a:gridCol w="1863782">
                  <a:extLst>
                    <a:ext uri="{9D8B030D-6E8A-4147-A177-3AD203B41FA5}">
                      <a16:colId xmlns:a16="http://schemas.microsoft.com/office/drawing/2014/main" val="1938125213"/>
                    </a:ext>
                  </a:extLst>
                </a:gridCol>
                <a:gridCol w="1324587">
                  <a:extLst>
                    <a:ext uri="{9D8B030D-6E8A-4147-A177-3AD203B41FA5}">
                      <a16:colId xmlns:a16="http://schemas.microsoft.com/office/drawing/2014/main" val="760073407"/>
                    </a:ext>
                  </a:extLst>
                </a:gridCol>
                <a:gridCol w="2449849">
                  <a:extLst>
                    <a:ext uri="{9D8B030D-6E8A-4147-A177-3AD203B41FA5}">
                      <a16:colId xmlns:a16="http://schemas.microsoft.com/office/drawing/2014/main" val="31026198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방해요소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해결방법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20598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피지컬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스킬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325529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대상이 이동하며 이동 경로를 공격 또는 이동 후 도착 지점에 공격을 하는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요소의 이동 경로를 파악해 미리 회피 하거나 이동 기술을 활용해 회피한다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85725" algn="l"/>
                        </a:tabLst>
                        <a:defRPr/>
                      </a:pPr>
                      <a:r>
                        <a:rPr lang="ko-KR" altLang="en-US" sz="1000" dirty="0"/>
                        <a:t>캐릭터의 시간을 빠르게 진행시켜 방어막을 활성화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tabLst>
                          <a:tab pos="85725" algn="l"/>
                        </a:tabLst>
                      </a:pPr>
                      <a:r>
                        <a:rPr lang="ko-KR" altLang="en-US" sz="1000" dirty="0"/>
                        <a:t>대상의 움직임을 정지시켜 제거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tabLst>
                          <a:tab pos="85725" algn="l"/>
                        </a:tabLst>
                      </a:pPr>
                      <a:r>
                        <a:rPr lang="ko-KR" altLang="en-US" sz="1000" dirty="0"/>
                        <a:t>움직임을 느리게 만들어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951386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방해요소가 멀리서 탄을 날려 유저를 공격하는 상황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보편적인 상황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캐릭터를 움직여 회피한다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/>
                        <a:t>캐릭터의 시간을 빠르게 진행시켜 방어막을 활성화</a:t>
                      </a:r>
                      <a:endParaRPr lang="en-US" altLang="ko-KR" sz="1000" dirty="0"/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/>
                        <a:t>시간을 정지 또는 느리게 움직여 회피</a:t>
                      </a:r>
                      <a:endParaRPr lang="en-US" altLang="ko-KR" sz="1000" dirty="0"/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/>
                        <a:t>구조물을 만들어 방어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257797"/>
                  </a:ext>
                </a:extLst>
              </a:tr>
              <a:tr h="1205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방해요소의 공격 범위에 유저가 들어온 경우 유저를 공격하는 상황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회피 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정지 기술로 대상의 공격을 중지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캐릭터의 시간을 빠르게 진행시켜 방어막을 활성화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시간을 정지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느리게 만들어 회피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62734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B34A4F5-C88D-4765-A663-72EE46ACCB38}"/>
              </a:ext>
            </a:extLst>
          </p:cNvPr>
          <p:cNvSpPr txBox="1"/>
          <p:nvPr/>
        </p:nvSpPr>
        <p:spPr>
          <a:xfrm>
            <a:off x="135135" y="6464013"/>
            <a:ext cx="5575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참고 자료 </a:t>
            </a:r>
            <a:r>
              <a:rPr lang="en-US" altLang="ko-KR" sz="1000" dirty="0"/>
              <a:t>(</a:t>
            </a:r>
            <a:r>
              <a:rPr lang="ko-KR" altLang="en-US" sz="1000" dirty="0" err="1"/>
              <a:t>퀀텀</a:t>
            </a:r>
            <a:r>
              <a:rPr lang="ko-KR" altLang="en-US" sz="1000" dirty="0"/>
              <a:t> 브레이크</a:t>
            </a:r>
            <a:r>
              <a:rPr lang="en-US" altLang="ko-KR" sz="1000" dirty="0"/>
              <a:t>_Quantum Break </a:t>
            </a:r>
            <a:r>
              <a:rPr lang="ko-KR" altLang="en-US" sz="1000" dirty="0"/>
              <a:t>액션 장면</a:t>
            </a:r>
            <a:r>
              <a:rPr lang="en-US" altLang="ko-KR" sz="1000" dirty="0"/>
              <a:t>)</a:t>
            </a:r>
            <a:r>
              <a:rPr lang="ko-KR" altLang="en-US" sz="1000" dirty="0"/>
              <a:t> 슬라이드 쇼로 보시면 사진이 움직입니다</a:t>
            </a:r>
            <a:r>
              <a:rPr lang="en-US" altLang="ko-KR" sz="1000"/>
              <a:t>.</a:t>
            </a:r>
          </a:p>
          <a:p>
            <a:endParaRPr lang="ko-KR" altLang="en-US" sz="10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A7A4052-D76D-4245-B25C-522D476E9708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E8B2E3-8784-44D3-B369-B323FAFBD221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02786A-5532-49CB-BC2D-9B73E3D743C1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76D7CE-9045-4BE2-8135-99B0B9D13A0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8A6CDB-2C78-4BE2-8AC5-55777E8F34C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BC2CB27-5C20-4A26-A45F-9B79B408EC7A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DAE4A3C-D557-47D0-81BC-BC8F87BEBC24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차별 요소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918DDC5-9113-4A37-8E88-86942AD445F2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6D5CA7-46D3-4EB3-9589-8259DD644886}"/>
              </a:ext>
            </a:extLst>
          </p:cNvPr>
          <p:cNvSpPr/>
          <p:nvPr/>
        </p:nvSpPr>
        <p:spPr>
          <a:xfrm>
            <a:off x="457199" y="1365575"/>
            <a:ext cx="4952996" cy="4849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382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9B5956-E245-4570-B3B3-794ADCBD3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324"/>
            <a:ext cx="5181600" cy="4848225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무기 강화 시스템과 함께 무기를 강화하는 방법을 추가함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무기에 특성을 부여해 유저가 원하는 무기를 직접 만드는 것이 가능 하도록 함 </a:t>
            </a:r>
            <a:r>
              <a:rPr lang="en-US" altLang="ko-KR" sz="1200" dirty="0"/>
              <a:t>( </a:t>
            </a:r>
            <a:r>
              <a:rPr lang="ko-KR" altLang="en-US" sz="1200" dirty="0"/>
              <a:t>유저가 특성을 수집하는 방식에서 무기에 부여하는 방식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인벤토리를 통해 유저는 무기를 모을 수 있고 소비 아이템을 구매 즉시 사용하지 않고 인벤토리에 저장해 두고 원하는 상황에 사용할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 강화를 위해 인벤토리에 무기와 소량의 재화가 필요함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랜덤 확률이 아닌 고정확률로 강화 차수가 늘어나면서 점차 강화에 들어가는 재화의 양이 늘어남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무기의 두번째 특성을 사용하기 위해서는 던전에서 수집한 재료아이템이 필요함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재료아이템을 모아 강화 상인에게 말을 걸면 원하는 무기의 특성을 개방할 수 있으며 동시에 랜덤으로 특성이 생성됨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0D56FC0-AC3B-46ED-9329-A9BB7B3D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무기 시스템</a:t>
            </a:r>
          </a:p>
        </p:txBody>
      </p:sp>
      <p:pic>
        <p:nvPicPr>
          <p:cNvPr id="7" name="내용 개체 틀 6" descr="시계이(가) 표시된 사진&#10;&#10;자동 생성된 설명">
            <a:extLst>
              <a:ext uri="{FF2B5EF4-FFF2-40B4-BE49-F238E27FC236}">
                <a16:creationId xmlns:a16="http://schemas.microsoft.com/office/drawing/2014/main" id="{B13D1187-198F-4D7A-B693-67F07112BA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14" y="1727201"/>
            <a:ext cx="4187772" cy="2176462"/>
          </a:xfrm>
          <a:prstGeom prst="rect">
            <a:avLst/>
          </a:prstGeom>
        </p:spPr>
      </p:pic>
      <p:pic>
        <p:nvPicPr>
          <p:cNvPr id="11" name="내용 개체 틀 10" descr="사진, 어두운, 작은, 앉아있는이(가) 표시된 사진&#10;&#10;자동 생성된 설명">
            <a:extLst>
              <a:ext uri="{FF2B5EF4-FFF2-40B4-BE49-F238E27FC236}">
                <a16:creationId xmlns:a16="http://schemas.microsoft.com/office/drawing/2014/main" id="{BE6186AF-B741-4F7D-AF51-10AE23FEB25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20" y="4040188"/>
            <a:ext cx="4162159" cy="217487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91E506D-F4BE-425D-8414-379C7847CC0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AC7411-4BF0-4112-A6C6-A0D81D321D86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5A0B55-DF52-4E70-84A1-90985E991AB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824DEE-A75D-42A3-97BC-1E26A526CD2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CAEB92-59CF-4B2B-BDE2-8D07B3C3C2DB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5B69E00-042C-482B-ABBE-E62CD432BB3C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0F8E12-E4D9-4B9A-8366-8517E85F0720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차별 요소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7D2625E-58F5-4770-8615-8549410E4E80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4541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내용 개체 틀 20">
            <a:extLst>
              <a:ext uri="{FF2B5EF4-FFF2-40B4-BE49-F238E27FC236}">
                <a16:creationId xmlns:a16="http://schemas.microsoft.com/office/drawing/2014/main" id="{A0B25E3D-AB48-4FC6-A31E-451B1E363142}"/>
              </a:ext>
            </a:extLst>
          </p:cNvPr>
          <p:cNvSpPr txBox="1">
            <a:spLocks/>
          </p:cNvSpPr>
          <p:nvPr/>
        </p:nvSpPr>
        <p:spPr>
          <a:xfrm>
            <a:off x="6183222" y="786213"/>
            <a:ext cx="5562599" cy="551880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E7BF015-FC6A-4108-812C-764DD228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54E2A6-BB4A-4D80-9959-E4B6EA739D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모티브 게임 소개</a:t>
            </a:r>
          </a:p>
        </p:txBody>
      </p:sp>
      <p:pic>
        <p:nvPicPr>
          <p:cNvPr id="7" name="그림 9">
            <a:extLst>
              <a:ext uri="{FF2B5EF4-FFF2-40B4-BE49-F238E27FC236}">
                <a16:creationId xmlns:a16="http://schemas.microsoft.com/office/drawing/2014/main" id="{C856F7C3-29E6-4906-9936-EC48AEAA2E2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48" y="786213"/>
            <a:ext cx="4676777" cy="2616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내용 개체 틀 6">
            <a:extLst>
              <a:ext uri="{FF2B5EF4-FFF2-40B4-BE49-F238E27FC236}">
                <a16:creationId xmlns:a16="http://schemas.microsoft.com/office/drawing/2014/main" id="{DC468F32-E773-4809-A824-C31F941BE3A2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2972275589"/>
              </p:ext>
            </p:extLst>
          </p:nvPr>
        </p:nvGraphicFramePr>
        <p:xfrm>
          <a:off x="457199" y="3516312"/>
          <a:ext cx="5562599" cy="2734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485">
                  <a:extLst>
                    <a:ext uri="{9D8B030D-6E8A-4147-A177-3AD203B41FA5}">
                      <a16:colId xmlns:a16="http://schemas.microsoft.com/office/drawing/2014/main" val="2695117645"/>
                    </a:ext>
                  </a:extLst>
                </a:gridCol>
                <a:gridCol w="4318114">
                  <a:extLst>
                    <a:ext uri="{9D8B030D-6E8A-4147-A177-3AD203B41FA5}">
                      <a16:colId xmlns:a16="http://schemas.microsoft.com/office/drawing/2014/main" val="3440089224"/>
                    </a:ext>
                  </a:extLst>
                </a:gridCol>
              </a:tblGrid>
              <a:tr h="5634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807961"/>
                  </a:ext>
                </a:extLst>
              </a:tr>
              <a:tr h="5757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/>
                        <a:t>장르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383398"/>
                  </a:ext>
                </a:extLst>
              </a:tr>
              <a:tr h="5537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/>
                        <a:t>개발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/>
                        <a:t>Chillly</a:t>
                      </a:r>
                      <a:r>
                        <a:rPr lang="en-US" altLang="ko-KR" sz="1400" dirty="0"/>
                        <a:t> Room ( </a:t>
                      </a:r>
                      <a:r>
                        <a:rPr lang="ko-KR" altLang="en-US" sz="1400" dirty="0"/>
                        <a:t>중국</a:t>
                      </a:r>
                      <a:r>
                        <a:rPr lang="en-US" altLang="ko-KR" sz="1400" dirty="0"/>
                        <a:t> )</a:t>
                      </a:r>
                      <a:endParaRPr lang="ko-KR" altLang="en-US" sz="1400" dirty="0"/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195432"/>
                  </a:ext>
                </a:extLst>
              </a:tr>
              <a:tr h="5204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/>
                        <a:t>출시일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17.2.16</a:t>
                      </a:r>
                      <a:endParaRPr lang="ko-KR" altLang="en-US" sz="1400" dirty="0"/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858101"/>
                  </a:ext>
                </a:extLst>
              </a:tr>
              <a:tr h="5212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/>
                        <a:t>플랫폼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686154"/>
                  </a:ext>
                </a:extLst>
              </a:tr>
            </a:tbl>
          </a:graphicData>
        </a:graphic>
      </p:graphicFrame>
      <p:pic>
        <p:nvPicPr>
          <p:cNvPr id="9" name="내용 개체 틀 36" descr="스크린샷, 컴퓨터, 시계이(가) 표시된 사진&#10;&#10;자동 생성된 설명">
            <a:extLst>
              <a:ext uri="{FF2B5EF4-FFF2-40B4-BE49-F238E27FC236}">
                <a16:creationId xmlns:a16="http://schemas.microsoft.com/office/drawing/2014/main" id="{8B4F1B04-D235-47FD-BE1A-CD64C1838A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5" t="17937" r="10979" b="56897"/>
          <a:stretch/>
        </p:blipFill>
        <p:spPr>
          <a:xfrm>
            <a:off x="6377845" y="1754776"/>
            <a:ext cx="5201345" cy="835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0D776C-C769-4107-B9C4-863A78B548D2}"/>
              </a:ext>
            </a:extLst>
          </p:cNvPr>
          <p:cNvSpPr txBox="1"/>
          <p:nvPr/>
        </p:nvSpPr>
        <p:spPr>
          <a:xfrm>
            <a:off x="6161529" y="1346694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총 </a:t>
            </a:r>
            <a:r>
              <a:rPr lang="en-US" altLang="ko-KR" sz="1000" dirty="0"/>
              <a:t>3</a:t>
            </a:r>
            <a:r>
              <a:rPr lang="ko-KR" altLang="en-US" sz="1000" dirty="0"/>
              <a:t>개의 스테이지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7ED51-08C8-4886-BD73-80A1E4561E1D}"/>
              </a:ext>
            </a:extLst>
          </p:cNvPr>
          <p:cNvSpPr txBox="1"/>
          <p:nvPr/>
        </p:nvSpPr>
        <p:spPr>
          <a:xfrm>
            <a:off x="6495145" y="2676814"/>
            <a:ext cx="1875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스테이지를 구성하는 </a:t>
            </a:r>
            <a:r>
              <a:rPr lang="en-US" altLang="ko-KR" sz="1000" dirty="0"/>
              <a:t>5</a:t>
            </a:r>
            <a:r>
              <a:rPr lang="ko-KR" altLang="en-US" sz="1000" dirty="0"/>
              <a:t>개의 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C7D8A-FA9E-48C2-9590-59A665E3135B}"/>
              </a:ext>
            </a:extLst>
          </p:cNvPr>
          <p:cNvSpPr txBox="1"/>
          <p:nvPr/>
        </p:nvSpPr>
        <p:spPr>
          <a:xfrm>
            <a:off x="6495145" y="3041335"/>
            <a:ext cx="24096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각 층은 여러 종류 개수의 방으로 구성됨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F46C9E-C186-401E-B596-19E738CC5D5F}"/>
              </a:ext>
            </a:extLst>
          </p:cNvPr>
          <p:cNvSpPr txBox="1"/>
          <p:nvPr/>
        </p:nvSpPr>
        <p:spPr>
          <a:xfrm>
            <a:off x="6495145" y="3615347"/>
            <a:ext cx="3127779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스테이지 마지막 층은 항상 보스 방이 배치됨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층마다 배치되는 방의 형태가 다양함</a:t>
            </a:r>
            <a:r>
              <a:rPr lang="en-US" altLang="ko-KR" sz="1000" dirty="0"/>
              <a:t>(</a:t>
            </a:r>
            <a:r>
              <a:rPr lang="ko-KR" altLang="en-US" sz="1000" dirty="0"/>
              <a:t>랜덤 배치 방식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4F93927A-8E9D-461D-8B71-9D831DF59CF9}"/>
              </a:ext>
            </a:extLst>
          </p:cNvPr>
          <p:cNvCxnSpPr>
            <a:cxnSpLocks/>
            <a:stCxn id="10" idx="3"/>
            <a:endCxn id="18" idx="0"/>
          </p:cNvCxnSpPr>
          <p:nvPr/>
        </p:nvCxnSpPr>
        <p:spPr>
          <a:xfrm>
            <a:off x="7367308" y="1469805"/>
            <a:ext cx="22416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1523130-8603-41E3-9A3B-F9952B886A99}"/>
              </a:ext>
            </a:extLst>
          </p:cNvPr>
          <p:cNvCxnSpPr>
            <a:cxnSpLocks/>
            <a:stCxn id="10" idx="3"/>
            <a:endCxn id="19" idx="0"/>
          </p:cNvCxnSpPr>
          <p:nvPr/>
        </p:nvCxnSpPr>
        <p:spPr>
          <a:xfrm>
            <a:off x="7367308" y="1469805"/>
            <a:ext cx="1587238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2BBC9DF-8ECA-40E3-865F-3AE335A0BA04}"/>
              </a:ext>
            </a:extLst>
          </p:cNvPr>
          <p:cNvCxnSpPr>
            <a:cxnSpLocks/>
            <a:stCxn id="10" idx="3"/>
            <a:endCxn id="20" idx="0"/>
          </p:cNvCxnSpPr>
          <p:nvPr/>
        </p:nvCxnSpPr>
        <p:spPr>
          <a:xfrm>
            <a:off x="7367308" y="1469805"/>
            <a:ext cx="3201389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400E232-CF64-4DB4-B3F6-FCF70E12C789}"/>
              </a:ext>
            </a:extLst>
          </p:cNvPr>
          <p:cNvGrpSpPr/>
          <p:nvPr/>
        </p:nvGrpSpPr>
        <p:grpSpPr>
          <a:xfrm>
            <a:off x="6644640" y="1785302"/>
            <a:ext cx="4718470" cy="679375"/>
            <a:chOff x="6282575" y="1785302"/>
            <a:chExt cx="5080535" cy="73150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8215E70-35B8-43A7-83E4-ACA617503E8D}"/>
                </a:ext>
              </a:extLst>
            </p:cNvPr>
            <p:cNvSpPr/>
            <p:nvPr/>
          </p:nvSpPr>
          <p:spPr>
            <a:xfrm>
              <a:off x="6282575" y="1785302"/>
              <a:ext cx="1604513" cy="73150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F26964F-606B-403E-B3BB-E5D9562251FF}"/>
                </a:ext>
              </a:extLst>
            </p:cNvPr>
            <p:cNvSpPr/>
            <p:nvPr/>
          </p:nvSpPr>
          <p:spPr>
            <a:xfrm>
              <a:off x="7887089" y="1785302"/>
              <a:ext cx="1765279" cy="73150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E7DE6F9-4CDF-4BF2-9DE4-BA25F608304F}"/>
                </a:ext>
              </a:extLst>
            </p:cNvPr>
            <p:cNvSpPr/>
            <p:nvPr/>
          </p:nvSpPr>
          <p:spPr>
            <a:xfrm>
              <a:off x="9652367" y="1785302"/>
              <a:ext cx="1710743" cy="73150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5AF4A1-8984-40E4-AA07-4DB5DA943F77}"/>
              </a:ext>
            </a:extLst>
          </p:cNvPr>
          <p:cNvSpPr/>
          <p:nvPr/>
        </p:nvSpPr>
        <p:spPr>
          <a:xfrm>
            <a:off x="8449910" y="2072549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24BE0B3E-7B35-48D1-9E93-695F10C673BA}"/>
              </a:ext>
            </a:extLst>
          </p:cNvPr>
          <p:cNvCxnSpPr>
            <a:cxnSpLocks/>
            <a:stCxn id="11" idx="3"/>
            <a:endCxn id="21" idx="2"/>
          </p:cNvCxnSpPr>
          <p:nvPr/>
        </p:nvCxnSpPr>
        <p:spPr>
          <a:xfrm flipV="1">
            <a:off x="8370980" y="2389567"/>
            <a:ext cx="269465" cy="4103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AC441334-332C-41D9-8937-F53B5F4211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0" t="27766" r="2395" b="61847"/>
          <a:stretch/>
        </p:blipFill>
        <p:spPr>
          <a:xfrm>
            <a:off x="9966417" y="2787290"/>
            <a:ext cx="995896" cy="741132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BBF817B-8F90-4EC0-ACAB-33C5F19C9A3D}"/>
              </a:ext>
            </a:extLst>
          </p:cNvPr>
          <p:cNvCxnSpPr>
            <a:stCxn id="12" idx="3"/>
            <a:endCxn id="23" idx="1"/>
          </p:cNvCxnSpPr>
          <p:nvPr/>
        </p:nvCxnSpPr>
        <p:spPr>
          <a:xfrm flipV="1">
            <a:off x="8904779" y="3157856"/>
            <a:ext cx="1061638" cy="6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 descr="회로이(가) 표시된 사진&#10;&#10;자동 생성된 설명">
            <a:extLst>
              <a:ext uri="{FF2B5EF4-FFF2-40B4-BE49-F238E27FC236}">
                <a16:creationId xmlns:a16="http://schemas.microsoft.com/office/drawing/2014/main" id="{3000202F-ACD8-4319-A7D2-F12DFCB033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06" t="28548" r="2395" b="57182"/>
          <a:stretch/>
        </p:blipFill>
        <p:spPr>
          <a:xfrm>
            <a:off x="9966417" y="3615347"/>
            <a:ext cx="975323" cy="74113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EE8B1A-1173-4723-872B-13752B68B772}"/>
              </a:ext>
            </a:extLst>
          </p:cNvPr>
          <p:cNvSpPr/>
          <p:nvPr/>
        </p:nvSpPr>
        <p:spPr>
          <a:xfrm>
            <a:off x="11027172" y="2072549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45AE84E-1E57-4807-82A6-C10658A6B858}"/>
              </a:ext>
            </a:extLst>
          </p:cNvPr>
          <p:cNvCxnSpPr>
            <a:cxnSpLocks/>
            <a:stCxn id="25" idx="3"/>
            <a:endCxn id="26" idx="2"/>
          </p:cNvCxnSpPr>
          <p:nvPr/>
        </p:nvCxnSpPr>
        <p:spPr>
          <a:xfrm flipV="1">
            <a:off x="10941740" y="2389567"/>
            <a:ext cx="275967" cy="159634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00600A1-2E71-47A1-9C17-0427EDFC1935}"/>
              </a:ext>
            </a:extLst>
          </p:cNvPr>
          <p:cNvSpPr txBox="1"/>
          <p:nvPr/>
        </p:nvSpPr>
        <p:spPr>
          <a:xfrm>
            <a:off x="6498758" y="5787781"/>
            <a:ext cx="333617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로딩 시간을 활용해 특성을 선택하게 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다양한 무기와 특성을 획득해 가며 게임을 진행하는 방식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FB25F82-57F6-436B-B218-D89140F34EF0}"/>
              </a:ext>
            </a:extLst>
          </p:cNvPr>
          <p:cNvGrpSpPr/>
          <p:nvPr/>
        </p:nvGrpSpPr>
        <p:grpSpPr>
          <a:xfrm>
            <a:off x="6498758" y="4547718"/>
            <a:ext cx="4995173" cy="1283879"/>
            <a:chOff x="6498758" y="4743296"/>
            <a:chExt cx="4995173" cy="1283879"/>
          </a:xfrm>
        </p:grpSpPr>
        <p:pic>
          <p:nvPicPr>
            <p:cNvPr id="28" name="Picture 26">
              <a:extLst>
                <a:ext uri="{FF2B5EF4-FFF2-40B4-BE49-F238E27FC236}">
                  <a16:creationId xmlns:a16="http://schemas.microsoft.com/office/drawing/2014/main" id="{E0384AA1-B083-4FFE-8749-311AA0107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35" t="24098" r="20875" b="-1713"/>
            <a:stretch/>
          </p:blipFill>
          <p:spPr bwMode="auto">
            <a:xfrm>
              <a:off x="6498758" y="4749214"/>
              <a:ext cx="1700810" cy="127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소울나이트 특성에 대한 이미지 검색결과">
              <a:extLst>
                <a:ext uri="{FF2B5EF4-FFF2-40B4-BE49-F238E27FC236}">
                  <a16:creationId xmlns:a16="http://schemas.microsoft.com/office/drawing/2014/main" id="{8BA6F674-BFCD-4368-8B00-998067FCE5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23" t="12214" r="28549" b="16603"/>
            <a:stretch/>
          </p:blipFill>
          <p:spPr bwMode="auto">
            <a:xfrm>
              <a:off x="8259968" y="4743296"/>
              <a:ext cx="1320058" cy="1256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소울나이트 무기에 대한 이미지 검색결과">
              <a:extLst>
                <a:ext uri="{FF2B5EF4-FFF2-40B4-BE49-F238E27FC236}">
                  <a16:creationId xmlns:a16="http://schemas.microsoft.com/office/drawing/2014/main" id="{FE28C8DE-0C57-4F5D-A106-9DCDD5C674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43" t="168" r="35325" b="51286"/>
            <a:stretch/>
          </p:blipFill>
          <p:spPr bwMode="auto">
            <a:xfrm>
              <a:off x="9611306" y="4746373"/>
              <a:ext cx="1882625" cy="1253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16049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거리, 옅은, 교통, 테이블이(가) 표시된 사진&#10;&#10;자동 생성된 설명">
            <a:extLst>
              <a:ext uri="{FF2B5EF4-FFF2-40B4-BE49-F238E27FC236}">
                <a16:creationId xmlns:a16="http://schemas.microsoft.com/office/drawing/2014/main" id="{6716B3FC-DAF4-4AC0-8C28-1988E818A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1620839"/>
            <a:ext cx="3870845" cy="2176722"/>
          </a:xfrm>
          <a:prstGeom prst="rect">
            <a:avLst/>
          </a:prstGeom>
        </p:spPr>
      </p:pic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AD6E9719-CC40-4863-9746-FB64DAA552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47" y="1616076"/>
            <a:ext cx="2757705" cy="217646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8B249B-F205-47B3-A65C-873478443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04975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기본으로 방을 클리어 하는 순간 상인이 판매하는 아이템이 판매창과 함께 화면에 표시됨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유저가 구입을 원하지 않고 일정 방 개수 만큼 상인을 이용하지 않으려 한다면 설정 변경을 통해 일정 방을 통과 하는 중에는 등장하지 않게 할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방마다 상인을 이용 가능 횟수는 </a:t>
            </a:r>
            <a:r>
              <a:rPr lang="en-US" altLang="ko-KR" sz="1400" dirty="0"/>
              <a:t>1</a:t>
            </a:r>
            <a:r>
              <a:rPr lang="ko-KR" altLang="en-US" sz="1400" dirty="0"/>
              <a:t>회로 제한되며 판매 창을 닫을 시 상인이 사라짐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코인이 부족하더라도 유저가 현재 사용하는 무기를 대가로 소량의 재화와 함께 원하는 무기를 구입할 수 있음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E5AAAFB-0792-4922-B45E-D7EA6548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상인 시스템</a:t>
            </a:r>
          </a:p>
        </p:txBody>
      </p:sp>
      <p:pic>
        <p:nvPicPr>
          <p:cNvPr id="11" name="내용 개체 틀 10" descr="건물, 옅은, 교통, 거리이(가) 표시된 사진&#10;&#10;자동 생성된 설명">
            <a:extLst>
              <a:ext uri="{FF2B5EF4-FFF2-40B4-BE49-F238E27FC236}">
                <a16:creationId xmlns:a16="http://schemas.microsoft.com/office/drawing/2014/main" id="{91910F22-3A8C-40E6-A875-462E2881BAD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3881438"/>
            <a:ext cx="3870845" cy="21748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03D55C-54BF-4BAD-A834-E8F08C6299D7}"/>
              </a:ext>
            </a:extLst>
          </p:cNvPr>
          <p:cNvSpPr txBox="1"/>
          <p:nvPr/>
        </p:nvSpPr>
        <p:spPr>
          <a:xfrm>
            <a:off x="1859647" y="2327360"/>
            <a:ext cx="8264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판매 창 표시 자동 끄기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256EFF-E909-4323-96E9-D10A28D27671}"/>
              </a:ext>
            </a:extLst>
          </p:cNvPr>
          <p:cNvSpPr/>
          <p:nvPr/>
        </p:nvSpPr>
        <p:spPr>
          <a:xfrm>
            <a:off x="2597150" y="2322337"/>
            <a:ext cx="177800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681BB4B-338B-42A7-AB30-84DA63C25325}"/>
              </a:ext>
            </a:extLst>
          </p:cNvPr>
          <p:cNvSpPr/>
          <p:nvPr/>
        </p:nvSpPr>
        <p:spPr>
          <a:xfrm>
            <a:off x="457198" y="1438275"/>
            <a:ext cx="5562601" cy="4919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F5E088C-1EB2-4A1F-8CC5-2020DB6C7B63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CCB55B-AFE9-41A5-8EB7-29764B744D9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96C3B5-839B-4E14-A083-A49CAD3EE3B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19B621-23CF-4912-A1F2-C4C0050D770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795A922-A4D7-4075-A7F1-939A7D297D72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E8F084C-40C3-4399-A8A7-04B85F1607FB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E8FDF3-D68D-4EB5-8ED5-2EFB5D565932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차별 요소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4E38AE8-FD18-4970-B976-14CE3B197B29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99529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시계이(가) 표시된 사진&#10;&#10;자동 생성된 설명">
            <a:extLst>
              <a:ext uri="{FF2B5EF4-FFF2-40B4-BE49-F238E27FC236}">
                <a16:creationId xmlns:a16="http://schemas.microsoft.com/office/drawing/2014/main" id="{3CB15BD2-C0DD-4914-8890-199AB5D712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12" y="2115531"/>
            <a:ext cx="4340728" cy="1536325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BAA818-31CD-4025-A17B-46264CB5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26392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방에 배치되던 중립 구조물의 종류를 다양하게 구성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투척무기와 아이템 속성을 추가해 중립 구조물과 속성추가효과를 만들어내는 것을 추가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던전에 랜덤으로 배치되는 중립구조물을 통해 게임 진행의 의외성을 부여하려고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랜덤이지만 하나의 스테이지에 등장할 구조물의 타입을 두가지로 고정되도록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유저의 스킬이 중립 구조물에도 영향을 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보물 상자를 복원 또는 파괴하여 희귀 재료를 </a:t>
            </a:r>
            <a:r>
              <a:rPr lang="ko-KR" altLang="en-US" sz="1400" dirty="0" err="1"/>
              <a:t>파밍</a:t>
            </a:r>
            <a:r>
              <a:rPr lang="ko-KR" altLang="en-US" sz="1400" dirty="0"/>
              <a:t> 가능</a:t>
            </a:r>
          </a:p>
          <a:p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571EC97-E928-47BA-AF50-A013A451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중립 구조물 </a:t>
            </a:r>
            <a:r>
              <a:rPr lang="en-US" altLang="ko-KR" dirty="0"/>
              <a:t>&amp; </a:t>
            </a:r>
            <a:r>
              <a:rPr lang="ko-KR" altLang="en-US" dirty="0" err="1"/>
              <a:t>파밍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67F0193-85A9-4615-BD8A-5C4821B5FBA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21" y="3925886"/>
            <a:ext cx="3392110" cy="200660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5C33E3-2F59-465E-9816-07EA62E4B41F}"/>
              </a:ext>
            </a:extLst>
          </p:cNvPr>
          <p:cNvSpPr/>
          <p:nvPr/>
        </p:nvSpPr>
        <p:spPr>
          <a:xfrm>
            <a:off x="457198" y="1626392"/>
            <a:ext cx="5562601" cy="47312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C76E190-5CF0-4681-A93E-32DD0C871425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263232-F655-43F0-81DF-CD2D1FF51F52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6D66D7-9064-4BEE-8705-CE6F7E37E395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8F4D2F-7F58-4C9F-8E75-EF9913AE90C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9DDD74-94FE-4C18-827C-9BF8DB7C6FC6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B2343BD-B3DA-4D9E-8AA5-CF53A02643ED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FD9372-8A75-4FCD-BA87-A23F7572134F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차별 요소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E1E7DA-5872-4A9C-AB9F-A648B4D1041D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5501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EB633-40C8-4712-9853-08B92DB599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체력과 </a:t>
            </a:r>
            <a:r>
              <a:rPr lang="ko-KR" altLang="en-US" sz="1200" dirty="0" err="1"/>
              <a:t>마나를</a:t>
            </a:r>
            <a:r>
              <a:rPr lang="ko-KR" altLang="en-US" sz="1200" dirty="0"/>
              <a:t> 동일하게 사용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게임을 시작하면 조금씩 체력이 감소함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몬스터를 처치해 체력을 회복하기도</a:t>
            </a:r>
            <a:r>
              <a:rPr lang="en-US" altLang="ko-KR" sz="1200" dirty="0"/>
              <a:t>, NPC</a:t>
            </a:r>
            <a:r>
              <a:rPr lang="ko-KR" altLang="en-US" sz="1200" dirty="0"/>
              <a:t>를 통해 체력을 회복할 수도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회피 기술을 기본으로 사용이 가능하며 회피 모션 중에는 피격대상이 되지 않음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 강화를 통해 게임의 편의성을 강화할 수 있음</a:t>
            </a:r>
            <a:br>
              <a:rPr lang="en-US" altLang="ko-KR" sz="1200" dirty="0"/>
            </a:br>
            <a:r>
              <a:rPr lang="en-US" altLang="ko-KR" sz="1200" dirty="0"/>
              <a:t>(ex. </a:t>
            </a:r>
            <a:r>
              <a:rPr lang="ko-KR" altLang="en-US" sz="1200" dirty="0"/>
              <a:t>인벤토리 칸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체력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체력 회복 량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시작 재화 증가 등등 게임의 난이도 하향과 편의성을 강화할 수 있음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 내에 아이템만 캐릭터의 기본 속성에 영향을 줌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특성이 캐릭터에 부여되는 것이 아닌 무기에 부여되는 강화요소로 사용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278751E-DE51-4058-9FEE-C44364E62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캐릭터 시스템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B9626B-7FDD-4ABA-A746-DAB62AF2DFD2}"/>
              </a:ext>
            </a:extLst>
          </p:cNvPr>
          <p:cNvSpPr/>
          <p:nvPr/>
        </p:nvSpPr>
        <p:spPr>
          <a:xfrm>
            <a:off x="457198" y="1285875"/>
            <a:ext cx="5562601" cy="50717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353803A-B8A0-4A1F-B83A-50E2C67F1AC0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BE86D67-A831-4595-B9D2-7AD9F87CC072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9BF20B7-6FF0-4D52-84AD-197D847201B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E05754-CF0D-4655-8C45-4110623FE40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B5F755-4868-4A4D-A8C8-D4CB66D5AD99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EA2EA48-297C-4359-9523-7D34180641F8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198FD6-857E-442C-80EB-3553216D649C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차별 요소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2DC835-EF0A-4C48-AE65-C8AF16EFEAE3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1FA73D3-2252-4285-86E0-678B8C8C29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359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17217-B4EB-4B46-ADA2-A3BECCBE9E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로그 </a:t>
            </a:r>
            <a:r>
              <a:rPr lang="ko-KR" altLang="en-US" dirty="0" err="1"/>
              <a:t>라이크</a:t>
            </a:r>
            <a:r>
              <a:rPr lang="ko-KR" altLang="en-US" dirty="0"/>
              <a:t> 게임의 경우 죽음의 페널티가 강하게 작용한다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세이브 포인트가 없고 </a:t>
            </a:r>
            <a:r>
              <a:rPr lang="ko-KR" altLang="en-US" sz="1400" b="1" dirty="0">
                <a:solidFill>
                  <a:srgbClr val="FF0000"/>
                </a:solidFill>
              </a:rPr>
              <a:t>캐릭터가 사망하게 되면 캐릭터 정보를 삭제</a:t>
            </a:r>
            <a:r>
              <a:rPr lang="ko-KR" altLang="en-US" dirty="0"/>
              <a:t>해 다시 </a:t>
            </a:r>
            <a:r>
              <a:rPr lang="en-US" altLang="ko-KR" dirty="0"/>
              <a:t>1</a:t>
            </a:r>
            <a:r>
              <a:rPr lang="ko-KR" altLang="en-US" dirty="0"/>
              <a:t>레벨 부터 시작하도록 하기 때문이다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위 요소는 </a:t>
            </a:r>
            <a:r>
              <a:rPr lang="ko-KR" altLang="en-US" sz="1400" b="1" dirty="0">
                <a:solidFill>
                  <a:srgbClr val="FF0000"/>
                </a:solidFill>
              </a:rPr>
              <a:t>게임의 진입장벽을 만들어 유저 유입이 어려워진다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익숙하지 않은 방식에 거부감을 느껴 게임을 종료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소울 나이트의 경우 위 요소를 가볍게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게임이 종료되면 캐릭터의 모든 정보를 삭제하는 것이 아닌 </a:t>
            </a:r>
            <a:r>
              <a:rPr lang="ko-KR" altLang="en-US" sz="1400" b="1" dirty="0">
                <a:solidFill>
                  <a:srgbClr val="FF0000"/>
                </a:solidFill>
              </a:rPr>
              <a:t>클리어한 던전의 개수나 처치한 몬스터의 수 만큼 포인트로 환산해 재화로 지급</a:t>
            </a:r>
            <a:endParaRPr lang="en-US" altLang="ko-KR" dirty="0"/>
          </a:p>
          <a:p>
            <a:r>
              <a:rPr lang="ko-KR" altLang="en-US" dirty="0"/>
              <a:t>해당 재화를 소비해 유저는 </a:t>
            </a:r>
            <a:r>
              <a:rPr lang="ko-KR" altLang="en-US" sz="1400" b="1" dirty="0">
                <a:solidFill>
                  <a:srgbClr val="FF0000"/>
                </a:solidFill>
              </a:rPr>
              <a:t>원하는 캐릭터를 구입</a:t>
            </a:r>
            <a:r>
              <a:rPr lang="ko-KR" altLang="en-US" dirty="0"/>
              <a:t>하기도 하고 </a:t>
            </a:r>
            <a:r>
              <a:rPr lang="ko-KR" altLang="en-US" sz="1400" b="1" dirty="0">
                <a:solidFill>
                  <a:srgbClr val="FF0000"/>
                </a:solidFill>
              </a:rPr>
              <a:t>강화를 통해 성능을 업그레이드 </a:t>
            </a:r>
            <a:r>
              <a:rPr lang="ko-KR" altLang="en-US" dirty="0"/>
              <a:t>하기도 한다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9791128-487B-4F98-BD86-C89EA48DB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1B788D-C616-443A-99ED-FD67EC6194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죽음의 페널티</a:t>
            </a:r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FD72CD4D-D4EE-4187-88E3-C047C07F52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38789" r="5252" b="38649"/>
          <a:stretch/>
        </p:blipFill>
        <p:spPr>
          <a:xfrm>
            <a:off x="959872" y="876879"/>
            <a:ext cx="4557256" cy="2565400"/>
          </a:xfrm>
          <a:prstGeom prst="rect">
            <a:avLst/>
          </a:prstGeom>
        </p:spPr>
      </p:pic>
      <p:pic>
        <p:nvPicPr>
          <p:cNvPr id="8" name="내용 개체 틀 81">
            <a:extLst>
              <a:ext uri="{FF2B5EF4-FFF2-40B4-BE49-F238E27FC236}">
                <a16:creationId xmlns:a16="http://schemas.microsoft.com/office/drawing/2014/main" id="{2048B8AB-5D6F-4152-9E66-138D3F761A25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959872" y="3730952"/>
            <a:ext cx="4557256" cy="23377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EE0C7DD-7208-4194-878A-A2F4A18761F3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12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37B221-51FA-4401-A642-0164E74FF9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  <a:defRPr/>
            </a:pPr>
            <a:r>
              <a:rPr lang="en-US" altLang="ko-KR" b="1" dirty="0"/>
              <a:t>&lt;</a:t>
            </a:r>
            <a:r>
              <a:rPr lang="ko-KR" altLang="en-US" b="1" dirty="0"/>
              <a:t>던전 랜덤 생성</a:t>
            </a:r>
            <a:r>
              <a:rPr lang="en-US" altLang="ko-KR" b="1" dirty="0"/>
              <a:t>&gt;</a:t>
            </a:r>
          </a:p>
          <a:p>
            <a:pPr marL="171450" lvl="0" indent="-171450">
              <a:spcBef>
                <a:spcPts val="0"/>
              </a:spcBef>
              <a:defRPr/>
            </a:pPr>
            <a:r>
              <a:rPr lang="ko-KR" altLang="en-US" dirty="0"/>
              <a:t>시작 룸</a:t>
            </a:r>
            <a:r>
              <a:rPr lang="en-US" altLang="ko-KR" dirty="0"/>
              <a:t>, </a:t>
            </a:r>
            <a:r>
              <a:rPr lang="ko-KR" altLang="en-US" dirty="0"/>
              <a:t>포탈 룸은 층마다 하나씩 배치</a:t>
            </a:r>
            <a:r>
              <a:rPr lang="en-US" altLang="ko-KR" dirty="0"/>
              <a:t>(5</a:t>
            </a:r>
            <a:r>
              <a:rPr lang="ko-KR" altLang="en-US" dirty="0"/>
              <a:t>번째 층마다 포탈 룸은 보스 룸으로 치환</a:t>
            </a:r>
            <a:r>
              <a:rPr lang="en-US" altLang="ko-KR" dirty="0"/>
              <a:t>)</a:t>
            </a:r>
          </a:p>
          <a:p>
            <a:pPr marL="171450" indent="-171450"/>
            <a:r>
              <a:rPr lang="ko-KR" altLang="en-US" dirty="0"/>
              <a:t>시작 룸을 기준으로 상하좌우</a:t>
            </a:r>
            <a:r>
              <a:rPr lang="en-US" altLang="ko-KR" dirty="0"/>
              <a:t> </a:t>
            </a:r>
            <a:r>
              <a:rPr lang="ko-KR" altLang="en-US" dirty="0"/>
              <a:t>중 한 방향을 기준으로 방을 생성해 연결함</a:t>
            </a:r>
            <a:endParaRPr lang="en-US" altLang="ko-KR" dirty="0"/>
          </a:p>
          <a:p>
            <a:pPr marL="171450" indent="-171450"/>
            <a:r>
              <a:rPr lang="en-US" altLang="ko-KR" dirty="0"/>
              <a:t>2</a:t>
            </a:r>
            <a:r>
              <a:rPr lang="ko-KR" altLang="en-US" dirty="0"/>
              <a:t>차원 배열의 최소 </a:t>
            </a:r>
            <a:r>
              <a:rPr lang="en-US" altLang="ko-KR" dirty="0"/>
              <a:t>3x3(9</a:t>
            </a:r>
            <a:r>
              <a:rPr lang="ko-KR" altLang="en-US" dirty="0"/>
              <a:t>개</a:t>
            </a:r>
            <a:r>
              <a:rPr lang="en-US" altLang="ko-KR" dirty="0"/>
              <a:t>) </a:t>
            </a:r>
            <a:r>
              <a:rPr lang="ko-KR" altLang="en-US" dirty="0"/>
              <a:t>크기에 시작점과 </a:t>
            </a:r>
            <a:r>
              <a:rPr lang="ko-KR" altLang="en-US" dirty="0" err="1"/>
              <a:t>포탈룸을</a:t>
            </a:r>
            <a:r>
              <a:rPr lang="ko-KR" altLang="en-US" dirty="0"/>
              <a:t> 배치하고 나머지는 규칙에 맞게 랜덤배치</a:t>
            </a:r>
            <a:endParaRPr lang="en-US" altLang="ko-KR" dirty="0"/>
          </a:p>
          <a:p>
            <a:pPr marL="171450" indent="-171450"/>
            <a:r>
              <a:rPr lang="ko-KR" altLang="en-US" sz="1400" b="1" dirty="0">
                <a:solidFill>
                  <a:srgbClr val="FF0000"/>
                </a:solidFill>
              </a:rPr>
              <a:t>배치완료 시 방들을 하나의 층으로 묶어 관리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b="1" dirty="0"/>
              <a:t>&lt;</a:t>
            </a:r>
            <a:r>
              <a:rPr lang="ko-KR" altLang="en-US" b="1" dirty="0"/>
              <a:t>기타 랜덤 생성</a:t>
            </a:r>
            <a:r>
              <a:rPr lang="en-US" altLang="ko-KR" b="1" dirty="0"/>
              <a:t>&gt;</a:t>
            </a:r>
          </a:p>
          <a:p>
            <a:pPr marL="171450" indent="-171450"/>
            <a:r>
              <a:rPr lang="ko-KR" altLang="en-US" dirty="0"/>
              <a:t>방마다 </a:t>
            </a:r>
            <a:r>
              <a:rPr lang="ko-KR" altLang="en-US" sz="1400" b="1" dirty="0">
                <a:solidFill>
                  <a:srgbClr val="FF0000"/>
                </a:solidFill>
              </a:rPr>
              <a:t>랜덤 생성될 영역과 구조물 종류를 설정</a:t>
            </a:r>
            <a:r>
              <a:rPr lang="ko-KR" altLang="en-US" dirty="0"/>
              <a:t>해 방을 생성 할 때 바다 해당 위치에 다른 구조물이 배치되도록 한다</a:t>
            </a:r>
            <a:r>
              <a:rPr lang="en-US" altLang="ko-KR" dirty="0"/>
              <a:t>.</a:t>
            </a:r>
          </a:p>
          <a:p>
            <a:pPr marL="171450" indent="-171450"/>
            <a:r>
              <a:rPr lang="ko-KR" altLang="en-US" dirty="0"/>
              <a:t>몬스터 생성의 경우 </a:t>
            </a:r>
            <a:r>
              <a:rPr lang="ko-KR" altLang="en-US" sz="1400" b="1" dirty="0">
                <a:solidFill>
                  <a:srgbClr val="FF0000"/>
                </a:solidFill>
              </a:rPr>
              <a:t>바닥 타일 값을 참조해 넓은 방과 좁은 방의 몬스터 비율을 조절</a:t>
            </a:r>
            <a:r>
              <a:rPr lang="ko-KR" altLang="en-US" dirty="0"/>
              <a:t> 할 수 있도록 하려고 함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ED7F8E8-956D-4B9A-88A6-58F3010C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A8B199-69A4-4860-9B95-975D545DFA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랜덤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BFEFA5-6DF8-4ABF-A372-766AF8D36A60}"/>
              </a:ext>
            </a:extLst>
          </p:cNvPr>
          <p:cNvSpPr/>
          <p:nvPr/>
        </p:nvSpPr>
        <p:spPr>
          <a:xfrm>
            <a:off x="457199" y="786214"/>
            <a:ext cx="5567364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7" descr="실외, 옅은, 커플, 앉아있는이(가) 표시된 사진&#10;&#10;자동 생성된 설명">
            <a:extLst>
              <a:ext uri="{FF2B5EF4-FFF2-40B4-BE49-F238E27FC236}">
                <a16:creationId xmlns:a16="http://schemas.microsoft.com/office/drawing/2014/main" id="{7B518AE4-5C6C-4FC9-A047-BF90F9D62D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510" y="850427"/>
            <a:ext cx="3754742" cy="18882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FF7936-BF07-4563-921E-450A01064A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t="38616" b="38743"/>
          <a:stretch/>
        </p:blipFill>
        <p:spPr>
          <a:xfrm>
            <a:off x="1371030" y="2738701"/>
            <a:ext cx="3744614" cy="1888274"/>
          </a:xfrm>
          <a:prstGeom prst="rect">
            <a:avLst/>
          </a:prstGeom>
        </p:spPr>
      </p:pic>
      <p:pic>
        <p:nvPicPr>
          <p:cNvPr id="12" name="내용 개체 틀 11" descr="시계이(가) 표시된 사진&#10;&#10;자동 생성된 설명">
            <a:extLst>
              <a:ext uri="{FF2B5EF4-FFF2-40B4-BE49-F238E27FC236}">
                <a16:creationId xmlns:a16="http://schemas.microsoft.com/office/drawing/2014/main" id="{7A52E3D6-FC37-4F84-A490-2BC1F14EB69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08" y="5185773"/>
            <a:ext cx="3236346" cy="1103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317CF6-4064-4DD9-BF30-39366DFDFC69}"/>
              </a:ext>
            </a:extLst>
          </p:cNvPr>
          <p:cNvSpPr txBox="1"/>
          <p:nvPr/>
        </p:nvSpPr>
        <p:spPr>
          <a:xfrm>
            <a:off x="812460" y="4633960"/>
            <a:ext cx="4856842" cy="5289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던전을 입장하면 포탈을 이동한다는 컨셉의 이미지와 함께</a:t>
            </a:r>
            <a:r>
              <a:rPr lang="en-US" altLang="ko-KR" sz="1000" dirty="0"/>
              <a:t> </a:t>
            </a:r>
            <a:r>
              <a:rPr lang="ko-KR" altLang="en-US" sz="1000" dirty="0"/>
              <a:t>게임에 대한 정보를 표시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이때 던전을 구성할 리소스를 불러와 좌측 표의 규칙에 맞게 배치하게 됨 </a:t>
            </a:r>
          </a:p>
        </p:txBody>
      </p:sp>
    </p:spTree>
    <p:extLst>
      <p:ext uri="{BB962C8B-B14F-4D97-AF65-F5344CB8AC3E}">
        <p14:creationId xmlns:p14="http://schemas.microsoft.com/office/powerpoint/2010/main" val="4110340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90384-DFC9-4A0E-A039-DC17C95F09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소울 나이트의 경우 식별 요소를 거의 사용하지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구조물의 효과나 아이템의 성능</a:t>
            </a:r>
            <a:r>
              <a:rPr lang="en-US" altLang="ko-KR" dirty="0"/>
              <a:t>, </a:t>
            </a:r>
            <a:r>
              <a:rPr lang="ko-KR" altLang="en-US" dirty="0"/>
              <a:t>던전 형태를 직접적으로 </a:t>
            </a:r>
            <a:r>
              <a:rPr lang="en-US" altLang="ko-KR" dirty="0"/>
              <a:t>UI</a:t>
            </a:r>
            <a:r>
              <a:rPr lang="ko-KR" altLang="en-US" dirty="0"/>
              <a:t>나 텍스트를 통해 정보를 전달한다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식별 요소가 많은 경우 유저는 플레이에 시행 착오를 상대적으로 오랜 시간 격아 모바일 플랫폼 특유의 짧은 플레이 타임에 맞지 않다고 판단해 과감히 삭제</a:t>
            </a:r>
            <a:endParaRPr lang="en-US" altLang="ko-KR" dirty="0"/>
          </a:p>
          <a:p>
            <a:r>
              <a:rPr lang="ko-KR" altLang="en-US" dirty="0"/>
              <a:t>유일하게 식별 요소가 있는 것은 몬스터의 공격 패턴이다</a:t>
            </a:r>
            <a:r>
              <a:rPr lang="en-US" altLang="ko-KR" dirty="0"/>
              <a:t>.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유저가 직접 경험해 보지 않으면 각 몬스터의 스킬과 효과를 알 수 없기 때문이다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FE48544-52CC-408D-92E0-6E64B1553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63FDA1-574F-4E4B-958C-1DE0B670AB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식별 요소</a:t>
            </a:r>
          </a:p>
        </p:txBody>
      </p:sp>
      <p:pic>
        <p:nvPicPr>
          <p:cNvPr id="7" name="내용 개체 틀 33">
            <a:extLst>
              <a:ext uri="{FF2B5EF4-FFF2-40B4-BE49-F238E27FC236}">
                <a16:creationId xmlns:a16="http://schemas.microsoft.com/office/drawing/2014/main" id="{E358249E-4D70-408B-9225-19C2191445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51" y="1504100"/>
            <a:ext cx="3517697" cy="1414395"/>
          </a:xfrm>
        </p:spPr>
      </p:pic>
      <p:pic>
        <p:nvPicPr>
          <p:cNvPr id="8" name="내용 개체 틀 14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535136B7-044B-4B18-892B-44280D035AD7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5" t="44867" r="26231" b="41761"/>
          <a:stretch/>
        </p:blipFill>
        <p:spPr>
          <a:xfrm>
            <a:off x="1519567" y="3392488"/>
            <a:ext cx="3437865" cy="276701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9402-2461-441B-80C5-D21D1C4C7934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21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805B3-8265-49A0-AEE5-7BBFE617D2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게임에서는 </a:t>
            </a:r>
            <a:r>
              <a:rPr lang="ko-KR" altLang="en-US" sz="1400" b="1" dirty="0">
                <a:solidFill>
                  <a:srgbClr val="FF0000"/>
                </a:solidFill>
              </a:rPr>
              <a:t>캐릭터의 체력 이외에 부가적으로 관리해야 하는 수치</a:t>
            </a:r>
            <a:r>
              <a:rPr lang="ko-KR" altLang="en-US" dirty="0"/>
              <a:t>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소울 나이트에서는 그것을 </a:t>
            </a:r>
            <a:r>
              <a:rPr lang="ko-KR" altLang="en-US" dirty="0" err="1"/>
              <a:t>마나로</a:t>
            </a:r>
            <a:r>
              <a:rPr lang="ko-KR" altLang="en-US" dirty="0"/>
              <a:t> 설정해 관리하도록 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무기마다 마나 소비양이 다르고 무기의 등급이 높을 수록 사용하는 </a:t>
            </a:r>
            <a:r>
              <a:rPr lang="ko-KR" altLang="en-US" dirty="0" err="1"/>
              <a:t>마나의</a:t>
            </a:r>
            <a:r>
              <a:rPr lang="ko-KR" altLang="en-US" dirty="0"/>
              <a:t> 수가 증가하게 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마나가</a:t>
            </a:r>
            <a:r>
              <a:rPr lang="ko-KR" altLang="en-US" dirty="0"/>
              <a:t> 자동으로 회복되는 기존 게임들과 달리 </a:t>
            </a:r>
            <a:r>
              <a:rPr lang="ko-KR" altLang="en-US" dirty="0" err="1"/>
              <a:t>포션과</a:t>
            </a:r>
            <a:r>
              <a:rPr lang="ko-KR" altLang="en-US" dirty="0"/>
              <a:t> 몬스터 처치 보상으로만 회복이 가능해 </a:t>
            </a:r>
            <a:r>
              <a:rPr lang="ko-KR" altLang="en-US" sz="1400" b="1" dirty="0">
                <a:solidFill>
                  <a:srgbClr val="FF0000"/>
                </a:solidFill>
              </a:rPr>
              <a:t>자원관리가 중요</a:t>
            </a:r>
            <a:r>
              <a:rPr lang="ko-KR" altLang="en-US" dirty="0"/>
              <a:t>해 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 던전에서 </a:t>
            </a:r>
            <a:r>
              <a:rPr lang="ko-KR" altLang="en-US" sz="1400" b="1" dirty="0">
                <a:solidFill>
                  <a:srgbClr val="FF0000"/>
                </a:solidFill>
              </a:rPr>
              <a:t>계획없이 무기를 사용하게 되면 이후 보스 전투에서 사용할 </a:t>
            </a:r>
            <a:r>
              <a:rPr lang="ko-KR" altLang="en-US" sz="1400" b="1" dirty="0" err="1">
                <a:solidFill>
                  <a:srgbClr val="FF0000"/>
                </a:solidFill>
              </a:rPr>
              <a:t>마나가</a:t>
            </a:r>
            <a:r>
              <a:rPr lang="ko-KR" altLang="en-US" sz="1400" b="1" dirty="0">
                <a:solidFill>
                  <a:srgbClr val="FF0000"/>
                </a:solidFill>
              </a:rPr>
              <a:t> 없어지게 된다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CC30B01-CEB0-4177-A96A-8BB4FAAB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D99F6A-DFEA-4F2F-A630-0BDA7A286E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자원 관리</a:t>
            </a:r>
          </a:p>
        </p:txBody>
      </p:sp>
      <p:pic>
        <p:nvPicPr>
          <p:cNvPr id="7" name="내용 개체 틀 9" descr="걸린, 시계, 표지판, 측정기이(가) 표시된 사진&#10;&#10;자동 생성된 설명">
            <a:extLst>
              <a:ext uri="{FF2B5EF4-FFF2-40B4-BE49-F238E27FC236}">
                <a16:creationId xmlns:a16="http://schemas.microsoft.com/office/drawing/2014/main" id="{734FF808-31E8-480E-B3D0-9C83686B55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5" y="1357955"/>
            <a:ext cx="4858110" cy="1430640"/>
          </a:xfrm>
        </p:spPr>
      </p:pic>
      <p:pic>
        <p:nvPicPr>
          <p:cNvPr id="8" name="내용 개체 틀 20" descr="모니터, 앉아있는, 다른, 화면이(가) 표시된 사진&#10;&#10;자동 생성된 설명">
            <a:extLst>
              <a:ext uri="{FF2B5EF4-FFF2-40B4-BE49-F238E27FC236}">
                <a16:creationId xmlns:a16="http://schemas.microsoft.com/office/drawing/2014/main" id="{61B32D75-469C-4B62-9419-9E52DA37BB2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5" y="3185847"/>
            <a:ext cx="4858110" cy="278959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22D60E5-3802-44F4-8B2A-BCC19A49FBD7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70441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6358</TotalTime>
  <Words>5200</Words>
  <Application>Microsoft Office PowerPoint</Application>
  <PresentationFormat>와이드스크린</PresentationFormat>
  <Paragraphs>891</Paragraphs>
  <Slides>52</Slides>
  <Notes>10</Notes>
  <HiddenSlides>10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52</vt:i4>
      </vt:variant>
    </vt:vector>
  </HeadingPairs>
  <TitlesOfParts>
    <vt:vector size="58" baseType="lpstr">
      <vt:lpstr>맑은 고딕</vt:lpstr>
      <vt:lpstr>Arial</vt:lpstr>
      <vt:lpstr>Calibri</vt:lpstr>
      <vt:lpstr>Calibri Light</vt:lpstr>
      <vt:lpstr>디자인 사용자 지정</vt:lpstr>
      <vt:lpstr>Office 테마</vt:lpstr>
      <vt:lpstr>모바일로 가볍게 즐기는 ‘로그 라이트’</vt:lpstr>
      <vt:lpstr>목차</vt:lpstr>
      <vt:lpstr>간략 소개</vt:lpstr>
      <vt:lpstr>장르 소개</vt:lpstr>
      <vt:lpstr>장르 소개</vt:lpstr>
      <vt:lpstr>장르 소개</vt:lpstr>
      <vt:lpstr>장르 소개</vt:lpstr>
      <vt:lpstr>장르 소개</vt:lpstr>
      <vt:lpstr>장르 소개</vt:lpstr>
      <vt:lpstr>중간 정리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중간 정리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중간 정리</vt:lpstr>
      <vt:lpstr>스토리 컨셉</vt:lpstr>
      <vt:lpstr>스토리 컨셉</vt:lpstr>
      <vt:lpstr>스토리 컨셉</vt:lpstr>
      <vt:lpstr>스토리 컨셉</vt:lpstr>
      <vt:lpstr>스토리 컨셉</vt:lpstr>
      <vt:lpstr>스토리 컨셉</vt:lpstr>
      <vt:lpstr>중간 정리</vt:lpstr>
      <vt:lpstr>튜토리얼</vt:lpstr>
      <vt:lpstr>튜토리얼</vt:lpstr>
      <vt:lpstr>튜토리얼</vt:lpstr>
      <vt:lpstr>튜토리얼</vt:lpstr>
      <vt:lpstr>튜토리얼</vt:lpstr>
      <vt:lpstr>튜토리얼</vt:lpstr>
      <vt:lpstr>최종 정리</vt:lpstr>
      <vt:lpstr>중간 정리</vt:lpstr>
      <vt:lpstr>전투 방식 예상</vt:lpstr>
      <vt:lpstr>플레이 순서 플로우 차트</vt:lpstr>
      <vt:lpstr>시간을 활용한 스킬 액션</vt:lpstr>
      <vt:lpstr>시간을 활용한 스킬 액션</vt:lpstr>
      <vt:lpstr>무기 시스템</vt:lpstr>
      <vt:lpstr>상인 시스템</vt:lpstr>
      <vt:lpstr>중립 구조물 &amp; 파밍</vt:lpstr>
      <vt:lpstr>캐릭터 시스템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정재영</cp:lastModifiedBy>
  <cp:revision>419</cp:revision>
  <cp:lastPrinted>2019-12-28T14:29:27Z</cp:lastPrinted>
  <dcterms:created xsi:type="dcterms:W3CDTF">2019-10-07T05:13:37Z</dcterms:created>
  <dcterms:modified xsi:type="dcterms:W3CDTF">2019-12-29T13:24:05Z</dcterms:modified>
</cp:coreProperties>
</file>